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5" r:id="rId4"/>
  </p:sldMasterIdLst>
  <p:notesMasterIdLst>
    <p:notesMasterId r:id="rId32"/>
  </p:notesMasterIdLst>
  <p:handoutMasterIdLst>
    <p:handoutMasterId r:id="rId33"/>
  </p:handoutMasterIdLst>
  <p:sldIdLst>
    <p:sldId id="278" r:id="rId5"/>
    <p:sldId id="282" r:id="rId6"/>
    <p:sldId id="271" r:id="rId7"/>
    <p:sldId id="283" r:id="rId8"/>
    <p:sldId id="284" r:id="rId9"/>
    <p:sldId id="293" r:id="rId10"/>
    <p:sldId id="294" r:id="rId11"/>
    <p:sldId id="285" r:id="rId12"/>
    <p:sldId id="286" r:id="rId13"/>
    <p:sldId id="295" r:id="rId14"/>
    <p:sldId id="287" r:id="rId15"/>
    <p:sldId id="288" r:id="rId16"/>
    <p:sldId id="289" r:id="rId17"/>
    <p:sldId id="296" r:id="rId18"/>
    <p:sldId id="297" r:id="rId19"/>
    <p:sldId id="298" r:id="rId20"/>
    <p:sldId id="299" r:id="rId21"/>
    <p:sldId id="300" r:id="rId22"/>
    <p:sldId id="301" r:id="rId23"/>
    <p:sldId id="302" r:id="rId24"/>
    <p:sldId id="304" r:id="rId25"/>
    <p:sldId id="305" r:id="rId26"/>
    <p:sldId id="306" r:id="rId27"/>
    <p:sldId id="307" r:id="rId28"/>
    <p:sldId id="308" r:id="rId29"/>
    <p:sldId id="310" r:id="rId30"/>
    <p:sldId id="31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38" autoAdjust="0"/>
    <p:restoredTop sz="95388" autoAdjust="0"/>
  </p:normalViewPr>
  <p:slideViewPr>
    <p:cSldViewPr snapToGrid="0">
      <p:cViewPr>
        <p:scale>
          <a:sx n="60" d="100"/>
          <a:sy n="60" d="100"/>
        </p:scale>
        <p:origin x="560" y="112"/>
      </p:cViewPr>
      <p:guideLst>
        <p:guide pos="3840"/>
        <p:guide orient="horz" pos="2160"/>
      </p:guideLst>
    </p:cSldViewPr>
  </p:slideViewPr>
  <p:outlineViewPr>
    <p:cViewPr>
      <p:scale>
        <a:sx n="33" d="100"/>
        <a:sy n="33" d="100"/>
      </p:scale>
      <p:origin x="0" y="-4320"/>
    </p:cViewPr>
  </p:outlineViewPr>
  <p:notesTextViewPr>
    <p:cViewPr>
      <p:scale>
        <a:sx n="1" d="1"/>
        <a:sy n="1" d="1"/>
      </p:scale>
      <p:origin x="0" y="0"/>
    </p:cViewPr>
  </p:notesTextViewPr>
  <p:sorterViewPr>
    <p:cViewPr>
      <p:scale>
        <a:sx n="100" d="100"/>
        <a:sy n="100" d="100"/>
      </p:scale>
      <p:origin x="0" y="-1757"/>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F4DCF1-ECAF-F7A7-2FE7-5E8E893BC4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C1330B0-5BAC-7408-8C3C-78D8336840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BC71B-6527-4638-937B-C93EB849CB02}" type="datetimeFigureOut">
              <a:rPr lang="en-US" smtClean="0"/>
              <a:t>6/30/2024</a:t>
            </a:fld>
            <a:endParaRPr lang="en-US" dirty="0"/>
          </a:p>
        </p:txBody>
      </p:sp>
      <p:sp>
        <p:nvSpPr>
          <p:cNvPr id="4" name="Footer Placeholder 3">
            <a:extLst>
              <a:ext uri="{FF2B5EF4-FFF2-40B4-BE49-F238E27FC236}">
                <a16:creationId xmlns:a16="http://schemas.microsoft.com/office/drawing/2014/main" id="{F0D7EEB3-E0A5-7440-F7ED-F59975ED1E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F548D11-7466-6432-3BF5-64A1A1FA59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A70580-B89C-4157-871D-6B9318EE5F58}" type="slidenum">
              <a:rPr lang="en-US" smtClean="0"/>
              <a:t>‹#›</a:t>
            </a:fld>
            <a:endParaRPr lang="en-US" dirty="0"/>
          </a:p>
        </p:txBody>
      </p:sp>
    </p:spTree>
    <p:extLst>
      <p:ext uri="{BB962C8B-B14F-4D97-AF65-F5344CB8AC3E}">
        <p14:creationId xmlns:p14="http://schemas.microsoft.com/office/powerpoint/2010/main" val="29431574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465A2-8C9C-419F-9FD8-234480873777}" type="datetimeFigureOut">
              <a:rPr lang="en-US" smtClean="0"/>
              <a:t>6/30/2024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AF00E9-A49D-4007-B3B9-A3783809E505}" type="slidenum">
              <a:rPr lang="en-US" smtClean="0"/>
              <a:t>‹#›</a:t>
            </a:fld>
            <a:endParaRPr lang="en-US" dirty="0"/>
          </a:p>
        </p:txBody>
      </p:sp>
    </p:spTree>
    <p:extLst>
      <p:ext uri="{BB962C8B-B14F-4D97-AF65-F5344CB8AC3E}">
        <p14:creationId xmlns:p14="http://schemas.microsoft.com/office/powerpoint/2010/main" val="22096977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a:t>
            </a:fld>
            <a:endParaRPr lang="en-US" dirty="0"/>
          </a:p>
        </p:txBody>
      </p:sp>
    </p:spTree>
    <p:extLst>
      <p:ext uri="{BB962C8B-B14F-4D97-AF65-F5344CB8AC3E}">
        <p14:creationId xmlns:p14="http://schemas.microsoft.com/office/powerpoint/2010/main" val="2189223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10</a:t>
            </a:fld>
            <a:endParaRPr lang="en-US" dirty="0"/>
          </a:p>
        </p:txBody>
      </p:sp>
    </p:spTree>
    <p:extLst>
      <p:ext uri="{BB962C8B-B14F-4D97-AF65-F5344CB8AC3E}">
        <p14:creationId xmlns:p14="http://schemas.microsoft.com/office/powerpoint/2010/main" val="1607259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2</a:t>
            </a:fld>
            <a:endParaRPr lang="en-US" dirty="0"/>
          </a:p>
        </p:txBody>
      </p:sp>
    </p:spTree>
    <p:extLst>
      <p:ext uri="{BB962C8B-B14F-4D97-AF65-F5344CB8AC3E}">
        <p14:creationId xmlns:p14="http://schemas.microsoft.com/office/powerpoint/2010/main" val="560649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3</a:t>
            </a:fld>
            <a:endParaRPr lang="en-US" dirty="0"/>
          </a:p>
        </p:txBody>
      </p:sp>
    </p:spTree>
    <p:extLst>
      <p:ext uri="{BB962C8B-B14F-4D97-AF65-F5344CB8AC3E}">
        <p14:creationId xmlns:p14="http://schemas.microsoft.com/office/powerpoint/2010/main" val="603191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4</a:t>
            </a:fld>
            <a:endParaRPr lang="en-US" dirty="0"/>
          </a:p>
        </p:txBody>
      </p:sp>
    </p:spTree>
    <p:extLst>
      <p:ext uri="{BB962C8B-B14F-4D97-AF65-F5344CB8AC3E}">
        <p14:creationId xmlns:p14="http://schemas.microsoft.com/office/powerpoint/2010/main" val="223163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5</a:t>
            </a:fld>
            <a:endParaRPr lang="en-US" dirty="0"/>
          </a:p>
        </p:txBody>
      </p:sp>
    </p:spTree>
    <p:extLst>
      <p:ext uri="{BB962C8B-B14F-4D97-AF65-F5344CB8AC3E}">
        <p14:creationId xmlns:p14="http://schemas.microsoft.com/office/powerpoint/2010/main" val="386789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6</a:t>
            </a:fld>
            <a:endParaRPr lang="en-US" dirty="0"/>
          </a:p>
        </p:txBody>
      </p:sp>
    </p:spTree>
    <p:extLst>
      <p:ext uri="{BB962C8B-B14F-4D97-AF65-F5344CB8AC3E}">
        <p14:creationId xmlns:p14="http://schemas.microsoft.com/office/powerpoint/2010/main" val="1301811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7</a:t>
            </a:fld>
            <a:endParaRPr lang="en-US" dirty="0"/>
          </a:p>
        </p:txBody>
      </p:sp>
    </p:spTree>
    <p:extLst>
      <p:ext uri="{BB962C8B-B14F-4D97-AF65-F5344CB8AC3E}">
        <p14:creationId xmlns:p14="http://schemas.microsoft.com/office/powerpoint/2010/main" val="2595661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8</a:t>
            </a:fld>
            <a:endParaRPr lang="en-US" dirty="0"/>
          </a:p>
        </p:txBody>
      </p:sp>
    </p:spTree>
    <p:extLst>
      <p:ext uri="{BB962C8B-B14F-4D97-AF65-F5344CB8AC3E}">
        <p14:creationId xmlns:p14="http://schemas.microsoft.com/office/powerpoint/2010/main" val="433056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9</a:t>
            </a:fld>
            <a:endParaRPr lang="en-US" dirty="0"/>
          </a:p>
        </p:txBody>
      </p:sp>
    </p:spTree>
    <p:extLst>
      <p:ext uri="{BB962C8B-B14F-4D97-AF65-F5344CB8AC3E}">
        <p14:creationId xmlns:p14="http://schemas.microsoft.com/office/powerpoint/2010/main" val="3070488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9362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077305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7489306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hasCustomPrompt="1"/>
          </p:nvPr>
        </p:nvSpPr>
        <p:spPr>
          <a:xfrm>
            <a:off x="7018020" y="662937"/>
            <a:ext cx="4624442" cy="5542025"/>
          </a:xfrm>
        </p:spPr>
        <p:txBody>
          <a:bodyPr vert="horz" wrap="square" lIns="0" tIns="0" rIns="0" bIns="0" rtlCol="0" anchor="ctr" anchorCtr="0">
            <a:normAutofit/>
          </a:bodyPr>
          <a:lstStyle>
            <a:lvl1pPr>
              <a:defRPr lang="en-US" dirty="0"/>
            </a:lvl1pPr>
          </a:lstStyle>
          <a:p>
            <a:pPr lvl="0">
              <a:lnSpc>
                <a:spcPct val="100000"/>
              </a:lnSpc>
            </a:pPr>
            <a:r>
              <a:rPr lang="en-US" dirty="0"/>
              <a:t>Click to add title</a:t>
            </a:r>
          </a:p>
        </p:txBody>
      </p:sp>
      <p:sp>
        <p:nvSpPr>
          <p:cNvPr id="9" name="Picture Placeholder 8">
            <a:extLst>
              <a:ext uri="{FF2B5EF4-FFF2-40B4-BE49-F238E27FC236}">
                <a16:creationId xmlns:a16="http://schemas.microsoft.com/office/drawing/2014/main" id="{988CE9D0-E6DB-A38D-ED84-A53D0493E6D0}"/>
              </a:ext>
            </a:extLst>
          </p:cNvPr>
          <p:cNvSpPr>
            <a:spLocks noGrp="1"/>
          </p:cNvSpPr>
          <p:nvPr>
            <p:ph type="pic" sz="quarter" idx="13" hasCustomPrompt="1"/>
          </p:nvPr>
        </p:nvSpPr>
        <p:spPr>
          <a:xfrm>
            <a:off x="0" y="0"/>
            <a:ext cx="6267450" cy="6858000"/>
          </a:xfrm>
        </p:spPr>
        <p:txBody>
          <a:bodyPr>
            <a:normAutofit/>
          </a:bodyPr>
          <a:lstStyle>
            <a:lvl1pPr marL="0" indent="0" algn="ctr">
              <a:buNone/>
              <a:defRPr sz="2000"/>
            </a:lvl1pPr>
          </a:lstStyle>
          <a:p>
            <a:r>
              <a:rPr lang="en-US" dirty="0"/>
              <a:t>Click icon to insert picture</a:t>
            </a:r>
          </a:p>
        </p:txBody>
      </p:sp>
    </p:spTree>
    <p:extLst>
      <p:ext uri="{BB962C8B-B14F-4D97-AF65-F5344CB8AC3E}">
        <p14:creationId xmlns:p14="http://schemas.microsoft.com/office/powerpoint/2010/main" val="411926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3C4A872-A473-BFD2-150E-387250C2B4DA}"/>
              </a:ext>
              <a:ext uri="{C183D7F6-B498-43B3-948B-1728B52AA6E4}">
                <adec:decorative xmlns:adec="http://schemas.microsoft.com/office/drawing/2017/decorative" val="1"/>
              </a:ext>
            </a:extLst>
          </p:cNvPr>
          <p:cNvGrpSpPr/>
          <p:nvPr userDrawn="1"/>
        </p:nvGrpSpPr>
        <p:grpSpPr>
          <a:xfrm>
            <a:off x="613998" y="5334748"/>
            <a:ext cx="678135" cy="990000"/>
            <a:chOff x="10490969" y="1448827"/>
            <a:chExt cx="678135" cy="990000"/>
          </a:xfrm>
        </p:grpSpPr>
        <p:sp>
          <p:nvSpPr>
            <p:cNvPr id="24" name="Freeform: Shape 23">
              <a:extLst>
                <a:ext uri="{FF2B5EF4-FFF2-40B4-BE49-F238E27FC236}">
                  <a16:creationId xmlns:a16="http://schemas.microsoft.com/office/drawing/2014/main" id="{C5C8D53B-A579-BCFA-58E8-C386DABC92CD}"/>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Oval 24">
              <a:extLst>
                <a:ext uri="{FF2B5EF4-FFF2-40B4-BE49-F238E27FC236}">
                  <a16:creationId xmlns:a16="http://schemas.microsoft.com/office/drawing/2014/main" id="{23A34CAC-4A03-ADDB-E97F-8675E68FC0B3}"/>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0C733506-2F0D-8F31-52D1-5244F04A706B}"/>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Freeform: Shape 26">
              <a:extLst>
                <a:ext uri="{FF2B5EF4-FFF2-40B4-BE49-F238E27FC236}">
                  <a16:creationId xmlns:a16="http://schemas.microsoft.com/office/drawing/2014/main" id="{29356E3D-E14C-9C43-7CE4-A7156B1E10DB}"/>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0" name="Title 19">
            <a:extLst>
              <a:ext uri="{FF2B5EF4-FFF2-40B4-BE49-F238E27FC236}">
                <a16:creationId xmlns:a16="http://schemas.microsoft.com/office/drawing/2014/main" id="{85C652DA-55F6-9691-4254-344E0A4E9ABF}"/>
              </a:ext>
            </a:extLst>
          </p:cNvPr>
          <p:cNvSpPr>
            <a:spLocks noGrp="1"/>
          </p:cNvSpPr>
          <p:nvPr>
            <p:ph type="title" hasCustomPrompt="1"/>
          </p:nvPr>
        </p:nvSpPr>
        <p:spPr>
          <a:xfrm>
            <a:off x="550863" y="483924"/>
            <a:ext cx="11090275" cy="1684059"/>
          </a:xfrm>
        </p:spPr>
        <p:txBody>
          <a:bodyPr anchor="b">
            <a:normAutofit/>
          </a:bodyPr>
          <a:lstStyle>
            <a:lvl1pPr>
              <a:defRPr sz="4000"/>
            </a:lvl1pPr>
          </a:lstStyle>
          <a:p>
            <a:r>
              <a:rPr lang="en-US" dirty="0"/>
              <a:t>Click to add title</a:t>
            </a:r>
          </a:p>
        </p:txBody>
      </p:sp>
      <p:sp>
        <p:nvSpPr>
          <p:cNvPr id="22" name="Content Placeholder 21">
            <a:extLst>
              <a:ext uri="{FF2B5EF4-FFF2-40B4-BE49-F238E27FC236}">
                <a16:creationId xmlns:a16="http://schemas.microsoft.com/office/drawing/2014/main" id="{4DB7AC4F-2818-7F0D-AC6A-736D5F2C7392}"/>
              </a:ext>
            </a:extLst>
          </p:cNvPr>
          <p:cNvSpPr>
            <a:spLocks noGrp="1"/>
          </p:cNvSpPr>
          <p:nvPr>
            <p:ph sz="quarter" idx="13" hasCustomPrompt="1"/>
          </p:nvPr>
        </p:nvSpPr>
        <p:spPr>
          <a:xfrm>
            <a:off x="550863" y="2419350"/>
            <a:ext cx="11090274" cy="3913188"/>
          </a:xfrm>
        </p:spPr>
        <p:txBody>
          <a:bodyPr>
            <a:normAutofit/>
          </a:bodyPr>
          <a:lstStyle>
            <a:lvl1pPr marL="0" indent="0">
              <a:buNone/>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dirty="0"/>
          </a:p>
        </p:txBody>
      </p:sp>
      <p:grpSp>
        <p:nvGrpSpPr>
          <p:cNvPr id="5" name="Group 4">
            <a:extLst>
              <a:ext uri="{FF2B5EF4-FFF2-40B4-BE49-F238E27FC236}">
                <a16:creationId xmlns:a16="http://schemas.microsoft.com/office/drawing/2014/main" id="{6C61DF04-D7CB-2B19-8BB9-3E90A661973E}"/>
              </a:ext>
              <a:ext uri="{C183D7F6-B498-43B3-948B-1728B52AA6E4}">
                <adec:decorative xmlns:adec="http://schemas.microsoft.com/office/drawing/2017/decorative" val="1"/>
              </a:ext>
            </a:extLst>
          </p:cNvPr>
          <p:cNvGrpSpPr/>
          <p:nvPr userDrawn="1"/>
        </p:nvGrpSpPr>
        <p:grpSpPr>
          <a:xfrm>
            <a:off x="9010824" y="1514007"/>
            <a:ext cx="734257" cy="760506"/>
            <a:chOff x="5243759" y="1363788"/>
            <a:chExt cx="734257" cy="760506"/>
          </a:xfrm>
        </p:grpSpPr>
        <p:sp>
          <p:nvSpPr>
            <p:cNvPr id="6" name="Freeform 5">
              <a:extLst>
                <a:ext uri="{FF2B5EF4-FFF2-40B4-BE49-F238E27FC236}">
                  <a16:creationId xmlns:a16="http://schemas.microsoft.com/office/drawing/2014/main" id="{5DE1CC00-F893-E215-8086-65B6605C5FC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6EBF50D9-F9B8-ADB3-8B4A-AF19564EE6E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80BE1060-7183-58F8-EEBF-64135EE82BC5}"/>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1" name="Oval 10">
            <a:extLst>
              <a:ext uri="{FF2B5EF4-FFF2-40B4-BE49-F238E27FC236}">
                <a16:creationId xmlns:a16="http://schemas.microsoft.com/office/drawing/2014/main" id="{E597A3BE-0D13-9033-E3FD-78202DB799C8}"/>
              </a:ext>
              <a:ext uri="{C183D7F6-B498-43B3-948B-1728B52AA6E4}">
                <adec:decorative xmlns:adec="http://schemas.microsoft.com/office/drawing/2017/decorative" val="1"/>
              </a:ext>
            </a:extLst>
          </p:cNvPr>
          <p:cNvSpPr>
            <a:spLocks noChangeAspect="1"/>
          </p:cNvSpPr>
          <p:nvPr userDrawn="1"/>
        </p:nvSpPr>
        <p:spPr>
          <a:xfrm>
            <a:off x="10168304"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oup 11">
            <a:extLst>
              <a:ext uri="{FF2B5EF4-FFF2-40B4-BE49-F238E27FC236}">
                <a16:creationId xmlns:a16="http://schemas.microsoft.com/office/drawing/2014/main" id="{D8867D9A-3F3B-94C3-244B-0006226AEF73}"/>
              </a:ext>
              <a:ext uri="{C183D7F6-B498-43B3-948B-1728B52AA6E4}">
                <adec:decorative xmlns:adec="http://schemas.microsoft.com/office/drawing/2017/decorative" val="1"/>
              </a:ext>
            </a:extLst>
          </p:cNvPr>
          <p:cNvGrpSpPr/>
          <p:nvPr userDrawn="1"/>
        </p:nvGrpSpPr>
        <p:grpSpPr>
          <a:xfrm flipH="1">
            <a:off x="9063019" y="3199533"/>
            <a:ext cx="3597052" cy="2615018"/>
            <a:chOff x="4541453" y="3199533"/>
            <a:chExt cx="3597052" cy="2615018"/>
          </a:xfrm>
        </p:grpSpPr>
        <p:sp>
          <p:nvSpPr>
            <p:cNvPr id="13" name="Freeform: Shape 38">
              <a:extLst>
                <a:ext uri="{FF2B5EF4-FFF2-40B4-BE49-F238E27FC236}">
                  <a16:creationId xmlns:a16="http://schemas.microsoft.com/office/drawing/2014/main" id="{955FC3D1-6227-A188-CCDB-11D573FD807A}"/>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oup 13">
              <a:extLst>
                <a:ext uri="{FF2B5EF4-FFF2-40B4-BE49-F238E27FC236}">
                  <a16:creationId xmlns:a16="http://schemas.microsoft.com/office/drawing/2014/main" id="{AE6BE70E-C41E-449D-A48C-4EB6BB7DC20D}"/>
                </a:ext>
              </a:extLst>
            </p:cNvPr>
            <p:cNvGrpSpPr/>
            <p:nvPr/>
          </p:nvGrpSpPr>
          <p:grpSpPr>
            <a:xfrm>
              <a:off x="4541453" y="3199533"/>
              <a:ext cx="3478701" cy="2615018"/>
              <a:chOff x="-481151" y="3199533"/>
              <a:chExt cx="3478701" cy="2615018"/>
            </a:xfrm>
          </p:grpSpPr>
          <p:sp>
            <p:nvSpPr>
              <p:cNvPr id="15" name="Freeform: Shape 32">
                <a:extLst>
                  <a:ext uri="{FF2B5EF4-FFF2-40B4-BE49-F238E27FC236}">
                    <a16:creationId xmlns:a16="http://schemas.microsoft.com/office/drawing/2014/main" id="{B7C0B12B-49BE-7855-18FB-8583C8DD9617}"/>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Oval 15">
                <a:extLst>
                  <a:ext uri="{FF2B5EF4-FFF2-40B4-BE49-F238E27FC236}">
                    <a16:creationId xmlns:a16="http://schemas.microsoft.com/office/drawing/2014/main" id="{67C78A37-D378-70D3-D6E3-AB9400EB583E}"/>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7" name="Group 16">
            <a:extLst>
              <a:ext uri="{FF2B5EF4-FFF2-40B4-BE49-F238E27FC236}">
                <a16:creationId xmlns:a16="http://schemas.microsoft.com/office/drawing/2014/main" id="{02491172-466F-19CC-B639-A1C3CAB1D43A}"/>
              </a:ext>
              <a:ext uri="{C183D7F6-B498-43B3-948B-1728B52AA6E4}">
                <adec:decorative xmlns:adec="http://schemas.microsoft.com/office/drawing/2017/decorative" val="1"/>
              </a:ext>
            </a:extLst>
          </p:cNvPr>
          <p:cNvGrpSpPr/>
          <p:nvPr userDrawn="1"/>
        </p:nvGrpSpPr>
        <p:grpSpPr>
          <a:xfrm>
            <a:off x="5690545" y="4100655"/>
            <a:ext cx="1335600" cy="1262947"/>
            <a:chOff x="10145015" y="2343978"/>
            <a:chExt cx="1335600" cy="1262947"/>
          </a:xfrm>
        </p:grpSpPr>
        <p:sp>
          <p:nvSpPr>
            <p:cNvPr id="18" name="Freeform: Shape 25">
              <a:extLst>
                <a:ext uri="{FF2B5EF4-FFF2-40B4-BE49-F238E27FC236}">
                  <a16:creationId xmlns:a16="http://schemas.microsoft.com/office/drawing/2014/main" id="{45EC885D-265C-397B-5DAF-57A66CDA30B5}"/>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Oval 18">
              <a:extLst>
                <a:ext uri="{FF2B5EF4-FFF2-40B4-BE49-F238E27FC236}">
                  <a16:creationId xmlns:a16="http://schemas.microsoft.com/office/drawing/2014/main" id="{3601DB21-D937-2F89-DC26-063DFC7800C8}"/>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207653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550863" y="4045464"/>
            <a:ext cx="11115355" cy="2286000"/>
          </a:xfrm>
        </p:spPr>
        <p:txBody>
          <a:bodyPr anchor="ctr">
            <a:noAutofit/>
          </a:bodyPr>
          <a:lstStyle>
            <a:lvl1pPr algn="l">
              <a:defRPr sz="5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hasCustomPrompt="1"/>
          </p:nvPr>
        </p:nvSpPr>
        <p:spPr>
          <a:xfrm>
            <a:off x="0" y="4594"/>
            <a:ext cx="12192000" cy="3771878"/>
          </a:xfrm>
        </p:spPr>
        <p:txBody>
          <a:bodyPr>
            <a:noAutofit/>
          </a:bodyPr>
          <a:lstStyle>
            <a:lvl1pPr marL="0" indent="0" algn="ctr">
              <a:buNone/>
              <a:defRPr sz="2000"/>
            </a:lvl1pPr>
          </a:lstStyle>
          <a:p>
            <a:r>
              <a:rPr lang="en-US" dirty="0"/>
              <a:t>Click icon to insert picture</a:t>
            </a:r>
          </a:p>
        </p:txBody>
      </p:sp>
      <p:sp>
        <p:nvSpPr>
          <p:cNvPr id="7" name="Oval 6">
            <a:extLst>
              <a:ext uri="{FF2B5EF4-FFF2-40B4-BE49-F238E27FC236}">
                <a16:creationId xmlns:a16="http://schemas.microsoft.com/office/drawing/2014/main" id="{57BF9F63-86BE-5515-AD3C-59481B3FF4B4}"/>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73299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550863" y="196900"/>
            <a:ext cx="4159160" cy="3155900"/>
          </a:xfrm>
        </p:spPr>
        <p:txBody>
          <a:bodyPr lIns="91440" anchor="b">
            <a:noAutofit/>
          </a:bodyPr>
          <a:lstStyle>
            <a:lvl1pPr algn="l">
              <a:defRPr sz="40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547271" y="3505200"/>
            <a:ext cx="4159160" cy="2352356"/>
          </a:xfrm>
        </p:spPr>
        <p:txBody>
          <a:bodyPr lIns="91440" rIns="91440">
            <a:noAutofit/>
          </a:bodyPr>
          <a:lstStyle>
            <a:lvl1pPr marL="0" indent="0" algn="l">
              <a:lnSpc>
                <a:spcPct val="100000"/>
              </a:lnSpc>
              <a:spcAft>
                <a:spcPts val="0"/>
              </a:spcAft>
              <a:buFont typeface="Arial" panose="020B0604020202020204" pitchFamily="34" charset="0"/>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Oval 13">
            <a:extLst>
              <a:ext uri="{FF2B5EF4-FFF2-40B4-BE49-F238E27FC236}">
                <a16:creationId xmlns:a16="http://schemas.microsoft.com/office/drawing/2014/main" id="{60ABD6E1-FE78-D78B-E80C-09490F5D8D05}"/>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62BB1BCD-5C1C-ED05-D6B4-F92367209BEF}"/>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11" name="Freeform 5">
              <a:extLst>
                <a:ext uri="{FF2B5EF4-FFF2-40B4-BE49-F238E27FC236}">
                  <a16:creationId xmlns:a16="http://schemas.microsoft.com/office/drawing/2014/main" id="{700A5CAB-28E9-FB7A-E72E-39F3ADE58C6B}"/>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Freeform 6">
              <a:extLst>
                <a:ext uri="{FF2B5EF4-FFF2-40B4-BE49-F238E27FC236}">
                  <a16:creationId xmlns:a16="http://schemas.microsoft.com/office/drawing/2014/main" id="{2BA2D9BC-CA87-28FA-7A02-455E740EACA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 name="Freeform 8">
              <a:extLst>
                <a:ext uri="{FF2B5EF4-FFF2-40B4-BE49-F238E27FC236}">
                  <a16:creationId xmlns:a16="http://schemas.microsoft.com/office/drawing/2014/main" id="{734E5ADF-EEF0-2501-9D7B-8FC1A49F60A7}"/>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8" name="Picture Placeholder 14">
            <a:extLst>
              <a:ext uri="{FF2B5EF4-FFF2-40B4-BE49-F238E27FC236}">
                <a16:creationId xmlns:a16="http://schemas.microsoft.com/office/drawing/2014/main" id="{780F3839-9B1B-2346-C1F4-E876E6AE32E1}"/>
              </a:ext>
            </a:extLst>
          </p:cNvPr>
          <p:cNvSpPr>
            <a:spLocks noGrp="1"/>
          </p:cNvSpPr>
          <p:nvPr>
            <p:ph type="pic" sz="quarter" idx="13"/>
          </p:nvPr>
        </p:nvSpPr>
        <p:spPr>
          <a:xfrm>
            <a:off x="5678049" y="78871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tIns="365760">
            <a:noAutofit/>
          </a:bodyPr>
          <a:lstStyle>
            <a:lvl1pPr marL="0" indent="0" algn="ctr">
              <a:buNone/>
              <a:defRPr sz="18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409742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87E98C0-6053-9701-92D0-4EF9ADBC500C}"/>
              </a:ext>
              <a:ext uri="{C183D7F6-B498-43B3-948B-1728B52AA6E4}">
                <adec:decorative xmlns:adec="http://schemas.microsoft.com/office/drawing/2017/decorative" val="1"/>
              </a:ext>
            </a:extLst>
          </p:cNvPr>
          <p:cNvGrpSpPr/>
          <p:nvPr userDrawn="1"/>
        </p:nvGrpSpPr>
        <p:grpSpPr>
          <a:xfrm flipH="1" flipV="1">
            <a:off x="9063019" y="746716"/>
            <a:ext cx="3597052" cy="2615018"/>
            <a:chOff x="4541453" y="3199533"/>
            <a:chExt cx="3597052" cy="2615018"/>
          </a:xfrm>
        </p:grpSpPr>
        <p:sp>
          <p:nvSpPr>
            <p:cNvPr id="8" name="Freeform: Shape 38">
              <a:extLst>
                <a:ext uri="{FF2B5EF4-FFF2-40B4-BE49-F238E27FC236}">
                  <a16:creationId xmlns:a16="http://schemas.microsoft.com/office/drawing/2014/main" id="{C32B1A1D-760B-9D3D-A869-E50FC962A629}"/>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D02EF78B-5BDF-8632-B9B1-087DB042EEC7}"/>
                </a:ext>
              </a:extLst>
            </p:cNvPr>
            <p:cNvGrpSpPr/>
            <p:nvPr/>
          </p:nvGrpSpPr>
          <p:grpSpPr>
            <a:xfrm>
              <a:off x="4541453" y="3199533"/>
              <a:ext cx="3478701" cy="2615018"/>
              <a:chOff x="-481151" y="3199533"/>
              <a:chExt cx="3478701" cy="2615018"/>
            </a:xfrm>
          </p:grpSpPr>
          <p:sp>
            <p:nvSpPr>
              <p:cNvPr id="10" name="Freeform: Shape 32">
                <a:extLst>
                  <a:ext uri="{FF2B5EF4-FFF2-40B4-BE49-F238E27FC236}">
                    <a16:creationId xmlns:a16="http://schemas.microsoft.com/office/drawing/2014/main" id="{5C54B3E8-515B-0865-9321-DB3793A62240}"/>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Oval 10">
                <a:extLst>
                  <a:ext uri="{FF2B5EF4-FFF2-40B4-BE49-F238E27FC236}">
                    <a16:creationId xmlns:a16="http://schemas.microsoft.com/office/drawing/2014/main" id="{56E92718-2CCD-B15D-8DE5-46285BEA256B}"/>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9" name="Group 18">
            <a:extLst>
              <a:ext uri="{FF2B5EF4-FFF2-40B4-BE49-F238E27FC236}">
                <a16:creationId xmlns:a16="http://schemas.microsoft.com/office/drawing/2014/main" id="{AEA0B78B-84F0-8B85-40E8-678689DC13E6}"/>
              </a:ext>
              <a:ext uri="{C183D7F6-B498-43B3-948B-1728B52AA6E4}">
                <adec:decorative xmlns:adec="http://schemas.microsoft.com/office/drawing/2017/decorative" val="1"/>
              </a:ext>
            </a:extLst>
          </p:cNvPr>
          <p:cNvGrpSpPr/>
          <p:nvPr userDrawn="1"/>
        </p:nvGrpSpPr>
        <p:grpSpPr>
          <a:xfrm>
            <a:off x="8723112" y="5088958"/>
            <a:ext cx="1335600" cy="1262947"/>
            <a:chOff x="10145015" y="2343978"/>
            <a:chExt cx="1335600" cy="1262947"/>
          </a:xfrm>
        </p:grpSpPr>
        <p:sp>
          <p:nvSpPr>
            <p:cNvPr id="20" name="Freeform: Shape 25">
              <a:extLst>
                <a:ext uri="{FF2B5EF4-FFF2-40B4-BE49-F238E27FC236}">
                  <a16:creationId xmlns:a16="http://schemas.microsoft.com/office/drawing/2014/main" id="{2E5D7C6F-BF77-9B7D-5B12-7AF3ED280B43}"/>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FA599EE6-2673-0AD8-EAE0-45C79326015E}"/>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50862" y="498474"/>
            <a:ext cx="7960421" cy="1450217"/>
          </a:xfrm>
        </p:spPr>
        <p:txBody>
          <a:bodyPr vert="horz" wrap="square" lIns="0" tIns="0" rIns="0" bIns="0" rtlCol="0" anchor="t" anchorCtr="0">
            <a:normAutofit/>
          </a:bodyPr>
          <a:lstStyle>
            <a:lvl1pPr>
              <a:defRPr lang="en-US" sz="40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81343" y="2103039"/>
            <a:ext cx="7929940" cy="3979625"/>
          </a:xfrm>
        </p:spPr>
        <p:txBody>
          <a:bodyPr>
            <a:normAutofit/>
          </a:bodyPr>
          <a:lstStyle>
            <a:lvl1pPr>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87663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96D26C0-4AFC-33CC-99BE-317E9A844352}"/>
              </a:ext>
            </a:extLst>
          </p:cNvPr>
          <p:cNvSpPr>
            <a:spLocks noGrp="1"/>
          </p:cNvSpPr>
          <p:nvPr>
            <p:ph type="pic" sz="quarter" idx="13" hasCustomPrompt="1"/>
          </p:nvPr>
        </p:nvSpPr>
        <p:spPr>
          <a:xfrm>
            <a:off x="0" y="0"/>
            <a:ext cx="12192000" cy="6858000"/>
          </a:xfrm>
        </p:spPr>
        <p:txBody>
          <a:bodyPr/>
          <a:lstStyle>
            <a:lvl1pPr marL="0" indent="0" algn="ctr">
              <a:buNone/>
              <a:defRPr sz="2000"/>
            </a:lvl1pPr>
          </a:lstStyle>
          <a:p>
            <a:r>
              <a:rPr lang="en-US" dirty="0"/>
              <a:t>Click icon to insert picture</a:t>
            </a:r>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376680"/>
            <a:ext cx="9144000" cy="2286000"/>
          </a:xfrm>
        </p:spPr>
        <p:txBody>
          <a:bodyPr anchor="b">
            <a:noAutofit/>
          </a:bodyPr>
          <a:lstStyle>
            <a:lvl1pPr algn="ctr">
              <a:defRPr sz="54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799840"/>
            <a:ext cx="9144000" cy="2286000"/>
          </a:xfrm>
        </p:spPr>
        <p:txBody>
          <a:bodyPr>
            <a:noAutofit/>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606994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 uri="{C183D7F6-B498-43B3-948B-1728B52AA6E4}">
                <adec:decorative xmlns:adec="http://schemas.microsoft.com/office/drawing/2017/decorative" val="1"/>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 uri="{C183D7F6-B498-43B3-948B-1728B52AA6E4}">
                <adec:decorative xmlns:adec="http://schemas.microsoft.com/office/drawing/2017/decorative" val="1"/>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hasCustomPrompt="1"/>
          </p:nvPr>
        </p:nvSpPr>
        <p:spPr>
          <a:xfrm>
            <a:off x="550863" y="508635"/>
            <a:ext cx="11090274" cy="1332000"/>
          </a:xfrm>
        </p:spPr>
        <p:txBody>
          <a:bodyPr>
            <a:normAutofit/>
          </a:bodyPr>
          <a:lstStyle>
            <a:lvl1pPr>
              <a:lnSpc>
                <a:spcPct val="100000"/>
              </a:lnSpc>
              <a:defRPr sz="4000"/>
            </a:lvl1pPr>
          </a:lstStyle>
          <a:p>
            <a:r>
              <a:rPr lang="en-US" dirty="0"/>
              <a:t>Click to add title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hasCustomPrompt="1"/>
          </p:nvPr>
        </p:nvSpPr>
        <p:spPr>
          <a:xfrm>
            <a:off x="550862"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6B65629D-0977-C0EA-5E0B-C4822F43DAEE}"/>
              </a:ext>
            </a:extLst>
          </p:cNvPr>
          <p:cNvSpPr>
            <a:spLocks noGrp="1"/>
          </p:cNvSpPr>
          <p:nvPr>
            <p:ph sz="half" idx="13" hasCustomPrompt="1"/>
          </p:nvPr>
        </p:nvSpPr>
        <p:spPr>
          <a:xfrm>
            <a:off x="6205540"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1929982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600974" y="196900"/>
            <a:ext cx="4899628" cy="2331490"/>
          </a:xfrm>
        </p:spPr>
        <p:txBody>
          <a:bodyPr anchor="b" anchorCtr="0">
            <a:noAutofit/>
          </a:bodyPr>
          <a:lstStyle>
            <a:lvl1pPr algn="r">
              <a:defRPr sz="40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583162" y="2827209"/>
            <a:ext cx="4917440" cy="3442144"/>
          </a:xfrm>
        </p:spPr>
        <p:txBody>
          <a:bodyPr>
            <a:normAutofit/>
          </a:bodyPr>
          <a:lstStyle>
            <a:lvl1pPr marL="0" indent="0" algn="r">
              <a:buNone/>
              <a:defRPr sz="1800">
                <a:solidFill>
                  <a:schemeClr val="tx1"/>
                </a:solidFill>
              </a:defRPr>
            </a:lvl1pPr>
            <a:lvl2pPr algn="r">
              <a:defRPr sz="1200">
                <a:solidFill>
                  <a:schemeClr val="tx1"/>
                </a:solidFill>
              </a:defRPr>
            </a:lvl2pPr>
            <a:lvl3pPr algn="r">
              <a:defRPr sz="1200">
                <a:solidFill>
                  <a:schemeClr val="tx1"/>
                </a:solidFill>
              </a:defRPr>
            </a:lvl3pPr>
            <a:lvl4pPr algn="r">
              <a:defRPr sz="1200">
                <a:solidFill>
                  <a:schemeClr val="tx1"/>
                </a:solidFill>
              </a:defRPr>
            </a:lvl4pPr>
            <a:lvl5pPr algn="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6095588" y="0"/>
            <a:ext cx="6095998" cy="6858000"/>
          </a:xfrm>
        </p:spPr>
        <p:txBody>
          <a:bodyPr>
            <a:normAutofit/>
          </a:bodyPr>
          <a:lstStyle>
            <a:lvl1pPr marL="0" indent="0" algn="ctr">
              <a:buNone/>
              <a:defRPr sz="2000">
                <a:solidFill>
                  <a:schemeClr val="tx1"/>
                </a:solidFill>
              </a:defRPr>
            </a:lvl1pPr>
          </a:lstStyle>
          <a:p>
            <a:r>
              <a:rPr lang="en-US"/>
              <a:t>Click icon to add picture</a:t>
            </a:r>
            <a:endParaRPr lang="en-US" dirty="0"/>
          </a:p>
        </p:txBody>
      </p:sp>
      <p:grpSp>
        <p:nvGrpSpPr>
          <p:cNvPr id="4" name="Group 3">
            <a:extLst>
              <a:ext uri="{FF2B5EF4-FFF2-40B4-BE49-F238E27FC236}">
                <a16:creationId xmlns:a16="http://schemas.microsoft.com/office/drawing/2014/main" id="{A904CD02-7C7D-28DD-85A8-2FD92C29D32A}"/>
              </a:ext>
              <a:ext uri="{C183D7F6-B498-43B3-948B-1728B52AA6E4}">
                <adec:decorative xmlns:adec="http://schemas.microsoft.com/office/drawing/2017/decorative" val="1"/>
              </a:ext>
            </a:extLst>
          </p:cNvPr>
          <p:cNvGrpSpPr/>
          <p:nvPr userDrawn="1"/>
        </p:nvGrpSpPr>
        <p:grpSpPr>
          <a:xfrm>
            <a:off x="4803321" y="682622"/>
            <a:ext cx="734257" cy="760506"/>
            <a:chOff x="5243759" y="1363788"/>
            <a:chExt cx="734257" cy="760506"/>
          </a:xfrm>
        </p:grpSpPr>
        <p:sp>
          <p:nvSpPr>
            <p:cNvPr id="9" name="Freeform 5">
              <a:extLst>
                <a:ext uri="{FF2B5EF4-FFF2-40B4-BE49-F238E27FC236}">
                  <a16:creationId xmlns:a16="http://schemas.microsoft.com/office/drawing/2014/main" id="{FB7341D0-DC30-9661-B3E0-91DE7C37946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Freeform 6">
              <a:extLst>
                <a:ext uri="{FF2B5EF4-FFF2-40B4-BE49-F238E27FC236}">
                  <a16:creationId xmlns:a16="http://schemas.microsoft.com/office/drawing/2014/main" id="{92A118B5-9F91-EA1B-3F95-6BFA5095544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Freeform 8">
              <a:extLst>
                <a:ext uri="{FF2B5EF4-FFF2-40B4-BE49-F238E27FC236}">
                  <a16:creationId xmlns:a16="http://schemas.microsoft.com/office/drawing/2014/main" id="{208891A5-91FA-D924-CB46-E74B50635001}"/>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5" name="Oval 14">
            <a:extLst>
              <a:ext uri="{FF2B5EF4-FFF2-40B4-BE49-F238E27FC236}">
                <a16:creationId xmlns:a16="http://schemas.microsoft.com/office/drawing/2014/main" id="{BE5F7483-2261-D4C4-30E3-2D379D8CA06D}"/>
              </a:ext>
              <a:ext uri="{C183D7F6-B498-43B3-948B-1728B52AA6E4}">
                <adec:decorative xmlns:adec="http://schemas.microsoft.com/office/drawing/2017/decorative" val="1"/>
              </a:ext>
            </a:extLst>
          </p:cNvPr>
          <p:cNvSpPr>
            <a:spLocks noChangeAspect="1"/>
          </p:cNvSpPr>
          <p:nvPr userDrawn="1"/>
        </p:nvSpPr>
        <p:spPr>
          <a:xfrm>
            <a:off x="1189378" y="523262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346747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6322346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550863" y="550801"/>
            <a:ext cx="11090275" cy="1237360"/>
          </a:xfrm>
        </p:spPr>
        <p:txBody>
          <a:bodyPr anchor="t" anchorCtr="0">
            <a:noAutofit/>
          </a:bodyPr>
          <a:lstStyle>
            <a:lvl1pPr>
              <a:defRPr sz="40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553720" y="1917065"/>
            <a:ext cx="2921000" cy="4297680"/>
          </a:xfrm>
        </p:spPr>
        <p:txBody>
          <a:bodyPr>
            <a:normAutofit/>
          </a:bodyPr>
          <a:lstStyle>
            <a:lvl1pPr marL="0" indent="0">
              <a:buNone/>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hasCustomPrompt="1"/>
          </p:nvPr>
        </p:nvSpPr>
        <p:spPr>
          <a:xfrm>
            <a:off x="4048759" y="1917065"/>
            <a:ext cx="7591799" cy="4297680"/>
          </a:xfrm>
        </p:spPr>
        <p:txBody>
          <a:bodyPr>
            <a:normAutofit/>
          </a:bodyPr>
          <a:lstStyle>
            <a:lvl1pPr>
              <a:defRPr sz="2000">
                <a:solidFill>
                  <a:schemeClr val="tx1"/>
                </a:solidFill>
              </a:defRPr>
            </a:lvl1pPr>
          </a:lstStyle>
          <a:p>
            <a:r>
              <a:rPr lang="en-US" dirty="0"/>
              <a:t>Click icon to insert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523815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3656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151893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472858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454133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1311674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845482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176673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2220587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 id="2147483725" r:id="rId20"/>
  </p:sldLayoutIdLst>
  <p:hf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huggingface.co/google/vit-base-patch16-224-in21k" TargetMode="Externa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0.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hyperlink" Target="https://www.who.int/news-room/fact-sheets/detail/tuberculosis"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hyperlink" Target="https://www.who.int/news-room/fact-sheets/detail/tuberculosis"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hyperlink" Target="https://www.kaggle.com/datasets/raddar/tuberculosis-chest-xrays-shenzhen/data"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hyperlink" Target="https://www.kaggle.com/datasets/tawsifurrahman/tuberculosis-tb-chest-xray-datase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title"/>
          </p:nvPr>
        </p:nvSpPr>
        <p:spPr>
          <a:xfrm>
            <a:off x="6514012" y="432525"/>
            <a:ext cx="5394960" cy="5193211"/>
          </a:xfrm>
          <a:noFill/>
        </p:spPr>
        <p:txBody>
          <a:bodyPr anchor="ctr">
            <a:noAutofit/>
          </a:bodyPr>
          <a:lstStyle/>
          <a:p>
            <a:r>
              <a:rPr lang="en-GB" sz="4800" dirty="0"/>
              <a:t>An Explainable AI-Enabled Framework for Interpreting tuberculosis through Chest X-ray using </a:t>
            </a:r>
            <a:r>
              <a:rPr lang="en-GB" sz="4800" dirty="0" err="1"/>
              <a:t>ViT</a:t>
            </a:r>
            <a:endParaRPr lang="en-US" dirty="0"/>
          </a:p>
        </p:txBody>
      </p:sp>
      <p:pic>
        <p:nvPicPr>
          <p:cNvPr id="8" name="Picture Placeholder 13" descr="Data points digital background">
            <a:extLst>
              <a:ext uri="{FF2B5EF4-FFF2-40B4-BE49-F238E27FC236}">
                <a16:creationId xmlns:a16="http://schemas.microsoft.com/office/drawing/2014/main" id="{53227D59-33F9-9DDB-1C5C-A938A989EE5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7936" r="7936"/>
          <a:stretch/>
        </p:blipFill>
        <p:spPr/>
      </p:pic>
    </p:spTree>
    <p:extLst>
      <p:ext uri="{BB962C8B-B14F-4D97-AF65-F5344CB8AC3E}">
        <p14:creationId xmlns:p14="http://schemas.microsoft.com/office/powerpoint/2010/main" val="2803092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6CC09F-7383-3A4C-555C-35DA0BB4B76E}"/>
              </a:ext>
            </a:extLst>
          </p:cNvPr>
          <p:cNvSpPr>
            <a:spLocks noGrp="1"/>
          </p:cNvSpPr>
          <p:nvPr>
            <p:ph type="title"/>
          </p:nvPr>
        </p:nvSpPr>
        <p:spPr>
          <a:xfrm>
            <a:off x="550863" y="508635"/>
            <a:ext cx="11090274" cy="791845"/>
          </a:xfrm>
        </p:spPr>
        <p:txBody>
          <a:bodyPr/>
          <a:lstStyle/>
          <a:p>
            <a:r>
              <a:rPr lang="en-US" dirty="0"/>
              <a:t>Dataset Distribution</a:t>
            </a:r>
          </a:p>
        </p:txBody>
      </p:sp>
      <p:graphicFrame>
        <p:nvGraphicFramePr>
          <p:cNvPr id="5" name="Table 4">
            <a:extLst>
              <a:ext uri="{FF2B5EF4-FFF2-40B4-BE49-F238E27FC236}">
                <a16:creationId xmlns:a16="http://schemas.microsoft.com/office/drawing/2014/main" id="{2BCE8C99-31B2-CC41-4CCD-788F00CF7B30}"/>
              </a:ext>
            </a:extLst>
          </p:cNvPr>
          <p:cNvGraphicFramePr>
            <a:graphicFrameLocks noGrp="1"/>
          </p:cNvGraphicFramePr>
          <p:nvPr>
            <p:extLst>
              <p:ext uri="{D42A27DB-BD31-4B8C-83A1-F6EECF244321}">
                <p14:modId xmlns:p14="http://schemas.microsoft.com/office/powerpoint/2010/main" val="23278164"/>
              </p:ext>
            </p:extLst>
          </p:nvPr>
        </p:nvGraphicFramePr>
        <p:xfrm>
          <a:off x="804251" y="2434992"/>
          <a:ext cx="8127999" cy="1112520"/>
        </p:xfrm>
        <a:graphic>
          <a:graphicData uri="http://schemas.openxmlformats.org/drawingml/2006/table">
            <a:tbl>
              <a:tblPr firstRow="1" bandRow="1">
                <a:tableStyleId>{72833802-FEF1-4C79-8D5D-14CF1EAF98D9}</a:tableStyleId>
              </a:tblPr>
              <a:tblGrid>
                <a:gridCol w="2709333">
                  <a:extLst>
                    <a:ext uri="{9D8B030D-6E8A-4147-A177-3AD203B41FA5}">
                      <a16:colId xmlns:a16="http://schemas.microsoft.com/office/drawing/2014/main" val="308112527"/>
                    </a:ext>
                  </a:extLst>
                </a:gridCol>
                <a:gridCol w="2709333">
                  <a:extLst>
                    <a:ext uri="{9D8B030D-6E8A-4147-A177-3AD203B41FA5}">
                      <a16:colId xmlns:a16="http://schemas.microsoft.com/office/drawing/2014/main" val="682676291"/>
                    </a:ext>
                  </a:extLst>
                </a:gridCol>
                <a:gridCol w="2709333">
                  <a:extLst>
                    <a:ext uri="{9D8B030D-6E8A-4147-A177-3AD203B41FA5}">
                      <a16:colId xmlns:a16="http://schemas.microsoft.com/office/drawing/2014/main" val="4206545128"/>
                    </a:ext>
                  </a:extLst>
                </a:gridCol>
              </a:tblGrid>
              <a:tr h="370840">
                <a:tc>
                  <a:txBody>
                    <a:bodyPr/>
                    <a:lstStyle/>
                    <a:p>
                      <a:r>
                        <a:rPr lang="en-US" dirty="0"/>
                        <a:t>Training</a:t>
                      </a:r>
                    </a:p>
                  </a:txBody>
                  <a:tcPr/>
                </a:tc>
                <a:tc>
                  <a:txBody>
                    <a:bodyPr/>
                    <a:lstStyle/>
                    <a:p>
                      <a:r>
                        <a:rPr lang="en-US" dirty="0"/>
                        <a:t>Testing</a:t>
                      </a:r>
                    </a:p>
                  </a:txBody>
                  <a:tcPr/>
                </a:tc>
                <a:tc>
                  <a:txBody>
                    <a:bodyPr/>
                    <a:lstStyle/>
                    <a:p>
                      <a:r>
                        <a:rPr lang="en-US" dirty="0"/>
                        <a:t>Validation</a:t>
                      </a:r>
                    </a:p>
                  </a:txBody>
                  <a:tcPr/>
                </a:tc>
                <a:extLst>
                  <a:ext uri="{0D108BD9-81ED-4DB2-BD59-A6C34878D82A}">
                    <a16:rowId xmlns:a16="http://schemas.microsoft.com/office/drawing/2014/main" val="3790265387"/>
                  </a:ext>
                </a:extLst>
              </a:tr>
              <a:tr h="370840">
                <a:tc>
                  <a:txBody>
                    <a:bodyPr/>
                    <a:lstStyle/>
                    <a:p>
                      <a:pPr algn="ctr"/>
                      <a:r>
                        <a:rPr lang="en-US" dirty="0"/>
                        <a:t>68%</a:t>
                      </a:r>
                    </a:p>
                  </a:txBody>
                  <a:tcPr/>
                </a:tc>
                <a:tc>
                  <a:txBody>
                    <a:bodyPr/>
                    <a:lstStyle/>
                    <a:p>
                      <a:pPr algn="ctr"/>
                      <a:r>
                        <a:rPr lang="en-US" dirty="0"/>
                        <a:t>27%</a:t>
                      </a:r>
                    </a:p>
                  </a:txBody>
                  <a:tcPr/>
                </a:tc>
                <a:tc>
                  <a:txBody>
                    <a:bodyPr/>
                    <a:lstStyle/>
                    <a:p>
                      <a:pPr algn="ctr"/>
                      <a:r>
                        <a:rPr lang="en-US" dirty="0"/>
                        <a:t>5%</a:t>
                      </a:r>
                    </a:p>
                  </a:txBody>
                  <a:tcPr/>
                </a:tc>
                <a:extLst>
                  <a:ext uri="{0D108BD9-81ED-4DB2-BD59-A6C34878D82A}">
                    <a16:rowId xmlns:a16="http://schemas.microsoft.com/office/drawing/2014/main" val="437789034"/>
                  </a:ext>
                </a:extLst>
              </a:tr>
              <a:tr h="370840">
                <a:tc>
                  <a:txBody>
                    <a:bodyPr/>
                    <a:lstStyle/>
                    <a:p>
                      <a:pPr algn="ctr"/>
                      <a:r>
                        <a:rPr lang="en-US" dirty="0"/>
                        <a:t>Total = 4846</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763841012"/>
                  </a:ext>
                </a:extLst>
              </a:tr>
            </a:tbl>
          </a:graphicData>
        </a:graphic>
      </p:graphicFrame>
      <p:sp>
        <p:nvSpPr>
          <p:cNvPr id="7" name="Slide Number Placeholder 6">
            <a:extLst>
              <a:ext uri="{FF2B5EF4-FFF2-40B4-BE49-F238E27FC236}">
                <a16:creationId xmlns:a16="http://schemas.microsoft.com/office/drawing/2014/main" id="{B66350FA-E82C-EDBD-083B-419C08CA27B9}"/>
              </a:ext>
            </a:extLst>
          </p:cNvPr>
          <p:cNvSpPr>
            <a:spLocks noGrp="1"/>
          </p:cNvSpPr>
          <p:nvPr>
            <p:ph type="sldNum" sz="quarter" idx="12"/>
          </p:nvPr>
        </p:nvSpPr>
        <p:spPr/>
        <p:txBody>
          <a:bodyPr/>
          <a:lstStyle/>
          <a:p>
            <a:fld id="{DBA1B0FB-D917-4C8C-928F-313BD683BF39}" type="slidenum">
              <a:rPr lang="en-US" smtClean="0"/>
              <a:t>10</a:t>
            </a:fld>
            <a:endParaRPr lang="en-US" dirty="0"/>
          </a:p>
        </p:txBody>
      </p:sp>
    </p:spTree>
    <p:extLst>
      <p:ext uri="{BB962C8B-B14F-4D97-AF65-F5344CB8AC3E}">
        <p14:creationId xmlns:p14="http://schemas.microsoft.com/office/powerpoint/2010/main" val="2043311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6CC09F-7383-3A4C-555C-35DA0BB4B76E}"/>
              </a:ext>
            </a:extLst>
          </p:cNvPr>
          <p:cNvSpPr>
            <a:spLocks noGrp="1"/>
          </p:cNvSpPr>
          <p:nvPr>
            <p:ph type="title"/>
          </p:nvPr>
        </p:nvSpPr>
        <p:spPr>
          <a:xfrm>
            <a:off x="550863" y="508635"/>
            <a:ext cx="11090274" cy="923925"/>
          </a:xfrm>
        </p:spPr>
        <p:txBody>
          <a:bodyPr/>
          <a:lstStyle/>
          <a:p>
            <a:r>
              <a:rPr lang="en-US" dirty="0"/>
              <a:t>Vision Transformer</a:t>
            </a:r>
          </a:p>
        </p:txBody>
      </p:sp>
      <p:sp>
        <p:nvSpPr>
          <p:cNvPr id="6" name="Content Placeholder 5">
            <a:extLst>
              <a:ext uri="{FF2B5EF4-FFF2-40B4-BE49-F238E27FC236}">
                <a16:creationId xmlns:a16="http://schemas.microsoft.com/office/drawing/2014/main" id="{9BE7E655-DBBE-1E38-D543-EB34028F2F2B}"/>
              </a:ext>
            </a:extLst>
          </p:cNvPr>
          <p:cNvSpPr>
            <a:spLocks noGrp="1"/>
          </p:cNvSpPr>
          <p:nvPr>
            <p:ph sz="half" idx="1"/>
          </p:nvPr>
        </p:nvSpPr>
        <p:spPr>
          <a:xfrm>
            <a:off x="550863" y="1528215"/>
            <a:ext cx="10279698" cy="3995650"/>
          </a:xfrm>
        </p:spPr>
        <p:txBody>
          <a:bodyPr>
            <a:normAutofit/>
          </a:bodyPr>
          <a:lstStyle/>
          <a:p>
            <a:pPr lvl="1">
              <a:lnSpc>
                <a:spcPct val="200000"/>
              </a:lnSpc>
            </a:pPr>
            <a:r>
              <a:rPr lang="en-GB" sz="2000" dirty="0"/>
              <a:t>The vision transformer used in the project is </a:t>
            </a:r>
            <a:r>
              <a:rPr lang="en-GB" sz="2000" b="1" dirty="0"/>
              <a:t>google/vit-base-patch16-224-in21k</a:t>
            </a:r>
            <a:r>
              <a:rPr lang="en-GB" sz="2000" dirty="0"/>
              <a:t>. It is a variant of the Vision Transformer (</a:t>
            </a:r>
            <a:r>
              <a:rPr lang="en-GB" sz="2000" dirty="0" err="1"/>
              <a:t>ViT</a:t>
            </a:r>
            <a:r>
              <a:rPr lang="en-GB" sz="2000" dirty="0"/>
              <a:t>) model pre-trained on the ImageNet-21k dataset. This model divides images into 16x16 patches, processes them as a sequence of tokens using transformer architecture, and is fine-tuned for image classification tasks.</a:t>
            </a:r>
            <a:endParaRPr lang="en-US" sz="2000" dirty="0"/>
          </a:p>
        </p:txBody>
      </p:sp>
      <p:sp>
        <p:nvSpPr>
          <p:cNvPr id="8" name="Slide Number Placeholder 7">
            <a:extLst>
              <a:ext uri="{FF2B5EF4-FFF2-40B4-BE49-F238E27FC236}">
                <a16:creationId xmlns:a16="http://schemas.microsoft.com/office/drawing/2014/main" id="{C4FB97C4-C463-4963-83B2-55BFDBD01917}"/>
              </a:ext>
            </a:extLst>
          </p:cNvPr>
          <p:cNvSpPr>
            <a:spLocks noGrp="1"/>
          </p:cNvSpPr>
          <p:nvPr>
            <p:ph type="sldNum" sz="quarter" idx="12"/>
          </p:nvPr>
        </p:nvSpPr>
        <p:spPr/>
        <p:txBody>
          <a:bodyPr/>
          <a:lstStyle/>
          <a:p>
            <a:fld id="{DBA1B0FB-D917-4C8C-928F-313BD683BF39}" type="slidenum">
              <a:rPr lang="en-US" smtClean="0"/>
              <a:t>11</a:t>
            </a:fld>
            <a:endParaRPr lang="en-US" dirty="0"/>
          </a:p>
        </p:txBody>
      </p:sp>
    </p:spTree>
    <p:extLst>
      <p:ext uri="{BB962C8B-B14F-4D97-AF65-F5344CB8AC3E}">
        <p14:creationId xmlns:p14="http://schemas.microsoft.com/office/powerpoint/2010/main" val="3353460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06B59-80B8-CEED-0BCA-BC3F80A85FEA}"/>
              </a:ext>
              <a:ext uri="{C183D7F6-B498-43B3-948B-1728B52AA6E4}">
                <adec:decorative xmlns:adec="http://schemas.microsoft.com/office/drawing/2017/decorative" val="1"/>
              </a:ext>
            </a:extLst>
          </p:cNvPr>
          <p:cNvGrpSpPr/>
          <p:nvPr/>
        </p:nvGrpSpPr>
        <p:grpSpPr>
          <a:xfrm>
            <a:off x="4803321" y="682622"/>
            <a:ext cx="734257" cy="760506"/>
            <a:chOff x="5243759" y="1363788"/>
            <a:chExt cx="734257" cy="760506"/>
          </a:xfrm>
        </p:grpSpPr>
        <p:sp>
          <p:nvSpPr>
            <p:cNvPr id="6" name="Freeform 5">
              <a:extLst>
                <a:ext uri="{FF2B5EF4-FFF2-40B4-BE49-F238E27FC236}">
                  <a16:creationId xmlns:a16="http://schemas.microsoft.com/office/drawing/2014/main" id="{73C2F317-81E4-3678-2FF2-495B3A95470A}"/>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A7C6D33A-37B7-D2C4-2C1C-6D5253D0D480}"/>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18145A95-72C3-9BFC-32D2-908F235E389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943346" y="1018718"/>
            <a:ext cx="4899628" cy="2331490"/>
          </a:xfrm>
          <a:noFill/>
        </p:spPr>
        <p:txBody>
          <a:bodyPr anchor="b"/>
          <a:lstStyle/>
          <a:p>
            <a:r>
              <a:rPr lang="en-US" dirty="0"/>
              <a:t>Working</a:t>
            </a:r>
          </a:p>
        </p:txBody>
      </p:sp>
      <p:pic>
        <p:nvPicPr>
          <p:cNvPr id="20" name="Picture Placeholder 19" descr="A close-up of a graph">
            <a:extLst>
              <a:ext uri="{FF2B5EF4-FFF2-40B4-BE49-F238E27FC236}">
                <a16:creationId xmlns:a16="http://schemas.microsoft.com/office/drawing/2014/main" id="{A7019768-5E2A-F9D1-62D6-EC7C5F0BBEC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9" r="9"/>
          <a:stretch/>
        </p:blipFill>
        <p:spPr/>
      </p:pic>
      <p:sp>
        <p:nvSpPr>
          <p:cNvPr id="9" name="Oval 8">
            <a:extLst>
              <a:ext uri="{FF2B5EF4-FFF2-40B4-BE49-F238E27FC236}">
                <a16:creationId xmlns:a16="http://schemas.microsoft.com/office/drawing/2014/main" id="{5C4A7DC2-42C3-FDDF-02BF-9598D75A6A83}"/>
              </a:ext>
              <a:ext uri="{C183D7F6-B498-43B3-948B-1728B52AA6E4}">
                <adec:decorative xmlns:adec="http://schemas.microsoft.com/office/drawing/2017/decorative" val="1"/>
              </a:ext>
            </a:extLst>
          </p:cNvPr>
          <p:cNvSpPr>
            <a:spLocks noChangeAspect="1"/>
          </p:cNvSpPr>
          <p:nvPr/>
        </p:nvSpPr>
        <p:spPr>
          <a:xfrm>
            <a:off x="1189378" y="523262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414523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710108"/>
          </a:xfrm>
          <a:noFill/>
        </p:spPr>
        <p:txBody>
          <a:bodyPr anchor="t">
            <a:noAutofit/>
          </a:bodyPr>
          <a:lstStyle/>
          <a:p>
            <a:r>
              <a:rPr lang="en-US" dirty="0"/>
              <a:t>Workflow Diagram</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13</a:t>
            </a:fld>
            <a:endParaRPr lang="en-US" dirty="0"/>
          </a:p>
        </p:txBody>
      </p:sp>
      <p:pic>
        <p:nvPicPr>
          <p:cNvPr id="13" name="Picture 12">
            <a:extLst>
              <a:ext uri="{FF2B5EF4-FFF2-40B4-BE49-F238E27FC236}">
                <a16:creationId xmlns:a16="http://schemas.microsoft.com/office/drawing/2014/main" id="{C4F60699-F06A-0FC0-E6F0-55DC9F5301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3143" y="1235046"/>
            <a:ext cx="8045714" cy="5272166"/>
          </a:xfrm>
          <a:prstGeom prst="rect">
            <a:avLst/>
          </a:prstGeom>
        </p:spPr>
      </p:pic>
    </p:spTree>
    <p:extLst>
      <p:ext uri="{BB962C8B-B14F-4D97-AF65-F5344CB8AC3E}">
        <p14:creationId xmlns:p14="http://schemas.microsoft.com/office/powerpoint/2010/main" val="314440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Input</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14</a:t>
            </a:fld>
            <a:endParaRPr lang="en-US" dirty="0"/>
          </a:p>
        </p:txBody>
      </p:sp>
      <p:sp>
        <p:nvSpPr>
          <p:cNvPr id="3" name="TextBox 2">
            <a:extLst>
              <a:ext uri="{FF2B5EF4-FFF2-40B4-BE49-F238E27FC236}">
                <a16:creationId xmlns:a16="http://schemas.microsoft.com/office/drawing/2014/main" id="{44C54608-2885-D83C-FE1D-200B395427F3}"/>
              </a:ext>
            </a:extLst>
          </p:cNvPr>
          <p:cNvSpPr txBox="1"/>
          <p:nvPr/>
        </p:nvSpPr>
        <p:spPr>
          <a:xfrm>
            <a:off x="550863" y="1511166"/>
            <a:ext cx="10065802" cy="2778902"/>
          </a:xfrm>
          <a:prstGeom prst="rect">
            <a:avLst/>
          </a:prstGeom>
          <a:noFill/>
        </p:spPr>
        <p:txBody>
          <a:bodyPr wrap="square" rtlCol="0">
            <a:spAutoFit/>
          </a:bodyPr>
          <a:lstStyle/>
          <a:p>
            <a:pPr marL="342900" indent="-342900">
              <a:lnSpc>
                <a:spcPct val="200000"/>
              </a:lnSpc>
              <a:buFont typeface="+mj-lt"/>
              <a:buAutoNum type="arabicPeriod"/>
            </a:pPr>
            <a:r>
              <a:rPr lang="en-US" dirty="0"/>
              <a:t>The input is the dataset of images categorized into Normal and Tuberculosis Chest X-ray images which are evaluated through this model.</a:t>
            </a:r>
          </a:p>
          <a:p>
            <a:pPr marL="342900" indent="-342900">
              <a:lnSpc>
                <a:spcPct val="200000"/>
              </a:lnSpc>
              <a:buFont typeface="+mj-lt"/>
              <a:buAutoNum type="arabicPeriod"/>
            </a:pPr>
            <a:r>
              <a:rPr lang="en-US" dirty="0"/>
              <a:t>After train the model, an input CXR is given to the model for testing and which highlight the effected parts of  CXR with the contribution of X-AI models like LIME and SHAP if the input CXR is Tuberculosis.</a:t>
            </a:r>
          </a:p>
        </p:txBody>
      </p:sp>
      <p:pic>
        <p:nvPicPr>
          <p:cNvPr id="5" name="Picture 4">
            <a:extLst>
              <a:ext uri="{FF2B5EF4-FFF2-40B4-BE49-F238E27FC236}">
                <a16:creationId xmlns:a16="http://schemas.microsoft.com/office/drawing/2014/main" id="{A1CB60F0-CC60-BBF6-90CC-4C66D29F37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9499" y="4028510"/>
            <a:ext cx="2676303" cy="2632590"/>
          </a:xfrm>
          <a:prstGeom prst="rect">
            <a:avLst/>
          </a:prstGeom>
        </p:spPr>
      </p:pic>
      <p:pic>
        <p:nvPicPr>
          <p:cNvPr id="8" name="Picture 7">
            <a:extLst>
              <a:ext uri="{FF2B5EF4-FFF2-40B4-BE49-F238E27FC236}">
                <a16:creationId xmlns:a16="http://schemas.microsoft.com/office/drawing/2014/main" id="{51F6476D-8FCC-6AC8-E863-59CBB8115A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3832" y="4031229"/>
            <a:ext cx="2503047" cy="2552927"/>
          </a:xfrm>
          <a:prstGeom prst="rect">
            <a:avLst/>
          </a:prstGeom>
        </p:spPr>
      </p:pic>
      <p:sp>
        <p:nvSpPr>
          <p:cNvPr id="9" name="TextBox 8">
            <a:extLst>
              <a:ext uri="{FF2B5EF4-FFF2-40B4-BE49-F238E27FC236}">
                <a16:creationId xmlns:a16="http://schemas.microsoft.com/office/drawing/2014/main" id="{1E97C080-7DA2-5B14-5B97-1B2C9099EAB5}"/>
              </a:ext>
            </a:extLst>
          </p:cNvPr>
          <p:cNvSpPr txBox="1"/>
          <p:nvPr/>
        </p:nvSpPr>
        <p:spPr>
          <a:xfrm>
            <a:off x="1779713" y="5162168"/>
            <a:ext cx="1222408" cy="369332"/>
          </a:xfrm>
          <a:prstGeom prst="rect">
            <a:avLst/>
          </a:prstGeom>
          <a:noFill/>
        </p:spPr>
        <p:txBody>
          <a:bodyPr wrap="square" rtlCol="0">
            <a:spAutoFit/>
          </a:bodyPr>
          <a:lstStyle/>
          <a:p>
            <a:r>
              <a:rPr lang="en-US" dirty="0">
                <a:solidFill>
                  <a:schemeClr val="accent2">
                    <a:lumMod val="60000"/>
                    <a:lumOff val="40000"/>
                  </a:schemeClr>
                </a:solidFill>
              </a:rPr>
              <a:t>Normal </a:t>
            </a:r>
            <a:r>
              <a:rPr lang="en-US" dirty="0">
                <a:solidFill>
                  <a:schemeClr val="accent2">
                    <a:lumMod val="60000"/>
                    <a:lumOff val="40000"/>
                  </a:schemeClr>
                </a:solidFill>
                <a:sym typeface="Wingdings" panose="05000000000000000000" pitchFamily="2" charset="2"/>
              </a:rPr>
              <a:t></a:t>
            </a:r>
            <a:endParaRPr lang="en-US" dirty="0">
              <a:solidFill>
                <a:schemeClr val="accent2">
                  <a:lumMod val="60000"/>
                  <a:lumOff val="40000"/>
                </a:schemeClr>
              </a:solidFill>
            </a:endParaRPr>
          </a:p>
        </p:txBody>
      </p:sp>
      <p:sp>
        <p:nvSpPr>
          <p:cNvPr id="10" name="TextBox 9">
            <a:extLst>
              <a:ext uri="{FF2B5EF4-FFF2-40B4-BE49-F238E27FC236}">
                <a16:creationId xmlns:a16="http://schemas.microsoft.com/office/drawing/2014/main" id="{A666743E-507A-70D8-63BD-947954A199A9}"/>
              </a:ext>
            </a:extLst>
          </p:cNvPr>
          <p:cNvSpPr txBox="1"/>
          <p:nvPr/>
        </p:nvSpPr>
        <p:spPr>
          <a:xfrm>
            <a:off x="9408001" y="5162168"/>
            <a:ext cx="1815056" cy="369332"/>
          </a:xfrm>
          <a:prstGeom prst="rect">
            <a:avLst/>
          </a:prstGeom>
          <a:noFill/>
        </p:spPr>
        <p:txBody>
          <a:bodyPr wrap="square" rtlCol="0">
            <a:spAutoFit/>
          </a:bodyPr>
          <a:lstStyle/>
          <a:p>
            <a:r>
              <a:rPr lang="en-US" dirty="0">
                <a:solidFill>
                  <a:schemeClr val="accent2">
                    <a:lumMod val="60000"/>
                    <a:lumOff val="40000"/>
                  </a:schemeClr>
                </a:solidFill>
                <a:sym typeface="Wingdings" panose="05000000000000000000" pitchFamily="2" charset="2"/>
              </a:rPr>
              <a:t> </a:t>
            </a:r>
            <a:r>
              <a:rPr lang="en-US" dirty="0">
                <a:solidFill>
                  <a:schemeClr val="accent2">
                    <a:lumMod val="60000"/>
                    <a:lumOff val="40000"/>
                  </a:schemeClr>
                </a:solidFill>
              </a:rPr>
              <a:t>Tuberculosis</a:t>
            </a:r>
          </a:p>
        </p:txBody>
      </p:sp>
    </p:spTree>
    <p:extLst>
      <p:ext uri="{BB962C8B-B14F-4D97-AF65-F5344CB8AC3E}">
        <p14:creationId xmlns:p14="http://schemas.microsoft.com/office/powerpoint/2010/main" val="567031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Data Preprocessing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15</a:t>
            </a:fld>
            <a:endParaRPr lang="en-US" dirty="0"/>
          </a:p>
        </p:txBody>
      </p:sp>
      <p:sp>
        <p:nvSpPr>
          <p:cNvPr id="3" name="TextBox 2">
            <a:extLst>
              <a:ext uri="{FF2B5EF4-FFF2-40B4-BE49-F238E27FC236}">
                <a16:creationId xmlns:a16="http://schemas.microsoft.com/office/drawing/2014/main" id="{44C54608-2885-D83C-FE1D-200B395427F3}"/>
              </a:ext>
            </a:extLst>
          </p:cNvPr>
          <p:cNvSpPr txBox="1"/>
          <p:nvPr/>
        </p:nvSpPr>
        <p:spPr>
          <a:xfrm>
            <a:off x="550863" y="1511166"/>
            <a:ext cx="5888438" cy="2778902"/>
          </a:xfrm>
          <a:prstGeom prst="rect">
            <a:avLst/>
          </a:prstGeom>
          <a:noFill/>
        </p:spPr>
        <p:txBody>
          <a:bodyPr wrap="square" rtlCol="0">
            <a:spAutoFit/>
          </a:bodyPr>
          <a:lstStyle/>
          <a:p>
            <a:pPr marL="342900" indent="-342900">
              <a:lnSpc>
                <a:spcPct val="200000"/>
              </a:lnSpc>
              <a:buFont typeface="+mj-lt"/>
              <a:buAutoNum type="arabicPeriod"/>
            </a:pPr>
            <a:r>
              <a:rPr lang="en-US" dirty="0"/>
              <a:t>For fast data uploading and save for future use, we upload data in zip format on Google Drive and then mount it in Google </a:t>
            </a:r>
            <a:r>
              <a:rPr lang="en-US" dirty="0" err="1"/>
              <a:t>Colab</a:t>
            </a:r>
            <a:r>
              <a:rPr lang="en-US" dirty="0"/>
              <a:t>.  </a:t>
            </a:r>
          </a:p>
          <a:p>
            <a:pPr marL="342900" indent="-342900">
              <a:lnSpc>
                <a:spcPct val="200000"/>
              </a:lnSpc>
              <a:buFont typeface="+mj-lt"/>
              <a:buAutoNum type="arabicPeriod"/>
            </a:pPr>
            <a:r>
              <a:rPr lang="en-US" dirty="0"/>
              <a:t>After that, install the required libraries for load dataset, deep learning framework and vision model.</a:t>
            </a:r>
          </a:p>
        </p:txBody>
      </p:sp>
      <p:pic>
        <p:nvPicPr>
          <p:cNvPr id="6" name="Picture 5">
            <a:extLst>
              <a:ext uri="{FF2B5EF4-FFF2-40B4-BE49-F238E27FC236}">
                <a16:creationId xmlns:a16="http://schemas.microsoft.com/office/drawing/2014/main" id="{393A8621-C8EA-27DC-2ACF-597FC5EE11C6}"/>
              </a:ext>
            </a:extLst>
          </p:cNvPr>
          <p:cNvPicPr>
            <a:picLocks noChangeAspect="1"/>
          </p:cNvPicPr>
          <p:nvPr/>
        </p:nvPicPr>
        <p:blipFill>
          <a:blip r:embed="rId2"/>
          <a:stretch>
            <a:fillRect/>
          </a:stretch>
        </p:blipFill>
        <p:spPr>
          <a:xfrm>
            <a:off x="6968692" y="1295218"/>
            <a:ext cx="4672446" cy="4672446"/>
          </a:xfrm>
          <a:prstGeom prst="rect">
            <a:avLst/>
          </a:prstGeom>
        </p:spPr>
      </p:pic>
    </p:spTree>
    <p:extLst>
      <p:ext uri="{BB962C8B-B14F-4D97-AF65-F5344CB8AC3E}">
        <p14:creationId xmlns:p14="http://schemas.microsoft.com/office/powerpoint/2010/main" val="666637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Data Preprocessing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16</a:t>
            </a:fld>
            <a:endParaRPr lang="en-US" dirty="0"/>
          </a:p>
        </p:txBody>
      </p:sp>
      <p:sp>
        <p:nvSpPr>
          <p:cNvPr id="3" name="TextBox 2">
            <a:extLst>
              <a:ext uri="{FF2B5EF4-FFF2-40B4-BE49-F238E27FC236}">
                <a16:creationId xmlns:a16="http://schemas.microsoft.com/office/drawing/2014/main" id="{44C54608-2885-D83C-FE1D-200B395427F3}"/>
              </a:ext>
            </a:extLst>
          </p:cNvPr>
          <p:cNvSpPr txBox="1"/>
          <p:nvPr/>
        </p:nvSpPr>
        <p:spPr>
          <a:xfrm>
            <a:off x="550863" y="1511166"/>
            <a:ext cx="5099166" cy="1116909"/>
          </a:xfrm>
          <a:prstGeom prst="rect">
            <a:avLst/>
          </a:prstGeom>
          <a:noFill/>
        </p:spPr>
        <p:txBody>
          <a:bodyPr wrap="square" rtlCol="0">
            <a:spAutoFit/>
          </a:bodyPr>
          <a:lstStyle/>
          <a:p>
            <a:pPr marL="342900" indent="-342900">
              <a:lnSpc>
                <a:spcPct val="200000"/>
              </a:lnSpc>
              <a:buFont typeface="+mj-lt"/>
              <a:buAutoNum type="arabicPeriod"/>
            </a:pPr>
            <a:r>
              <a:rPr lang="en-US" dirty="0"/>
              <a:t>After installation, now we unzip and extract the dataset in Google </a:t>
            </a:r>
            <a:r>
              <a:rPr lang="en-US" dirty="0" err="1"/>
              <a:t>Colab</a:t>
            </a:r>
            <a:r>
              <a:rPr lang="en-US" dirty="0"/>
              <a:t>.</a:t>
            </a:r>
          </a:p>
        </p:txBody>
      </p:sp>
      <p:pic>
        <p:nvPicPr>
          <p:cNvPr id="5" name="Picture 4">
            <a:extLst>
              <a:ext uri="{FF2B5EF4-FFF2-40B4-BE49-F238E27FC236}">
                <a16:creationId xmlns:a16="http://schemas.microsoft.com/office/drawing/2014/main" id="{23DEED80-E7EC-04A0-78FA-623DD17D43B5}"/>
              </a:ext>
            </a:extLst>
          </p:cNvPr>
          <p:cNvPicPr>
            <a:picLocks noChangeAspect="1"/>
          </p:cNvPicPr>
          <p:nvPr/>
        </p:nvPicPr>
        <p:blipFill>
          <a:blip r:embed="rId2"/>
          <a:stretch>
            <a:fillRect/>
          </a:stretch>
        </p:blipFill>
        <p:spPr>
          <a:xfrm>
            <a:off x="6096000" y="1860328"/>
            <a:ext cx="5695950" cy="4572000"/>
          </a:xfrm>
          <a:prstGeom prst="rect">
            <a:avLst/>
          </a:prstGeom>
        </p:spPr>
      </p:pic>
    </p:spTree>
    <p:extLst>
      <p:ext uri="{BB962C8B-B14F-4D97-AF65-F5344CB8AC3E}">
        <p14:creationId xmlns:p14="http://schemas.microsoft.com/office/powerpoint/2010/main" val="3210390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Data Preprocessing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17</a:t>
            </a:fld>
            <a:endParaRPr lang="en-US" dirty="0"/>
          </a:p>
        </p:txBody>
      </p:sp>
      <p:sp>
        <p:nvSpPr>
          <p:cNvPr id="3" name="TextBox 2">
            <a:extLst>
              <a:ext uri="{FF2B5EF4-FFF2-40B4-BE49-F238E27FC236}">
                <a16:creationId xmlns:a16="http://schemas.microsoft.com/office/drawing/2014/main" id="{44C54608-2885-D83C-FE1D-200B395427F3}"/>
              </a:ext>
            </a:extLst>
          </p:cNvPr>
          <p:cNvSpPr txBox="1"/>
          <p:nvPr/>
        </p:nvSpPr>
        <p:spPr>
          <a:xfrm>
            <a:off x="550863" y="1511166"/>
            <a:ext cx="5099166" cy="2778902"/>
          </a:xfrm>
          <a:prstGeom prst="rect">
            <a:avLst/>
          </a:prstGeom>
          <a:noFill/>
        </p:spPr>
        <p:txBody>
          <a:bodyPr wrap="square" rtlCol="0">
            <a:spAutoFit/>
          </a:bodyPr>
          <a:lstStyle/>
          <a:p>
            <a:pPr>
              <a:lnSpc>
                <a:spcPct val="200000"/>
              </a:lnSpc>
            </a:pPr>
            <a:r>
              <a:rPr lang="en-US" dirty="0"/>
              <a:t>The dataset is divided into subfolders named test, train and test having subfolders named</a:t>
            </a:r>
          </a:p>
          <a:p>
            <a:pPr marL="285750" indent="-285750">
              <a:lnSpc>
                <a:spcPct val="200000"/>
              </a:lnSpc>
              <a:buFont typeface="Arial" panose="020B0604020202020204" pitchFamily="34" charset="0"/>
              <a:buChar char="•"/>
            </a:pPr>
            <a:r>
              <a:rPr lang="en-US" dirty="0"/>
              <a:t>NORMAL</a:t>
            </a:r>
          </a:p>
          <a:p>
            <a:pPr marL="285750" indent="-285750">
              <a:lnSpc>
                <a:spcPct val="200000"/>
              </a:lnSpc>
              <a:buFont typeface="Arial" panose="020B0604020202020204" pitchFamily="34" charset="0"/>
              <a:buChar char="•"/>
            </a:pPr>
            <a:r>
              <a:rPr lang="en-US" dirty="0"/>
              <a:t>TUBERCULOSIS</a:t>
            </a:r>
          </a:p>
          <a:p>
            <a:pPr>
              <a:lnSpc>
                <a:spcPct val="200000"/>
              </a:lnSpc>
            </a:pPr>
            <a:endParaRPr lang="en-US" dirty="0"/>
          </a:p>
        </p:txBody>
      </p:sp>
      <p:pic>
        <p:nvPicPr>
          <p:cNvPr id="6" name="Picture 5">
            <a:extLst>
              <a:ext uri="{FF2B5EF4-FFF2-40B4-BE49-F238E27FC236}">
                <a16:creationId xmlns:a16="http://schemas.microsoft.com/office/drawing/2014/main" id="{141003C9-8AD3-EF5A-230A-1CB04EB34261}"/>
              </a:ext>
            </a:extLst>
          </p:cNvPr>
          <p:cNvPicPr>
            <a:picLocks noChangeAspect="1"/>
          </p:cNvPicPr>
          <p:nvPr/>
        </p:nvPicPr>
        <p:blipFill>
          <a:blip r:embed="rId2"/>
          <a:stretch>
            <a:fillRect/>
          </a:stretch>
        </p:blipFill>
        <p:spPr>
          <a:xfrm>
            <a:off x="5727032" y="1752150"/>
            <a:ext cx="6183730" cy="3448050"/>
          </a:xfrm>
          <a:prstGeom prst="rect">
            <a:avLst/>
          </a:prstGeom>
        </p:spPr>
      </p:pic>
    </p:spTree>
    <p:extLst>
      <p:ext uri="{BB962C8B-B14F-4D97-AF65-F5344CB8AC3E}">
        <p14:creationId xmlns:p14="http://schemas.microsoft.com/office/powerpoint/2010/main" val="39086380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Setup</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18</a:t>
            </a:fld>
            <a:endParaRPr lang="en-US" dirty="0"/>
          </a:p>
        </p:txBody>
      </p:sp>
      <p:sp>
        <p:nvSpPr>
          <p:cNvPr id="4" name="TextBox 3">
            <a:extLst>
              <a:ext uri="{FF2B5EF4-FFF2-40B4-BE49-F238E27FC236}">
                <a16:creationId xmlns:a16="http://schemas.microsoft.com/office/drawing/2014/main" id="{99A8D95B-82C1-60B4-EC97-3092C8AAD48A}"/>
              </a:ext>
            </a:extLst>
          </p:cNvPr>
          <p:cNvSpPr txBox="1"/>
          <p:nvPr/>
        </p:nvSpPr>
        <p:spPr>
          <a:xfrm>
            <a:off x="550863" y="1501541"/>
            <a:ext cx="7043470" cy="2862322"/>
          </a:xfrm>
          <a:prstGeom prst="rect">
            <a:avLst/>
          </a:prstGeom>
          <a:noFill/>
        </p:spPr>
        <p:txBody>
          <a:bodyPr wrap="square" rtlCol="0">
            <a:spAutoFit/>
          </a:bodyPr>
          <a:lstStyle/>
          <a:p>
            <a:pPr marL="342900" indent="-342900">
              <a:lnSpc>
                <a:spcPct val="150000"/>
              </a:lnSpc>
              <a:buFont typeface="+mj-lt"/>
              <a:buAutoNum type="arabicPeriod"/>
            </a:pPr>
            <a:r>
              <a:rPr lang="en-US" dirty="0"/>
              <a:t>Installation of  Vision Transformer (</a:t>
            </a:r>
            <a:r>
              <a:rPr lang="en-US" dirty="0" err="1"/>
              <a:t>ViT</a:t>
            </a:r>
            <a:r>
              <a:rPr lang="en-US" dirty="0"/>
              <a:t>) and Feature Extractor.</a:t>
            </a:r>
          </a:p>
          <a:p>
            <a:pPr marL="342900" indent="-342900">
              <a:lnSpc>
                <a:spcPct val="150000"/>
              </a:lnSpc>
              <a:buFont typeface="+mj-lt"/>
              <a:buAutoNum type="arabicPeriod"/>
            </a:pPr>
            <a:r>
              <a:rPr lang="en-US" dirty="0"/>
              <a:t>Specify the pretrained model named </a:t>
            </a:r>
            <a:r>
              <a:rPr lang="en-US" b="1" i="1" u="sng" dirty="0"/>
              <a:t>google/vit-base-patch16-224-in21k</a:t>
            </a:r>
          </a:p>
          <a:p>
            <a:pPr marL="342900" indent="-342900">
              <a:lnSpc>
                <a:spcPct val="150000"/>
              </a:lnSpc>
              <a:buFont typeface="+mj-lt"/>
              <a:buAutoNum type="arabicPeriod"/>
            </a:pPr>
            <a:r>
              <a:rPr lang="en-US" dirty="0"/>
              <a:t>The model is pretrained on ImageNet-21k </a:t>
            </a:r>
            <a:r>
              <a:rPr lang="fr-FR" dirty="0"/>
              <a:t>(14 million images, 21,843 classes).</a:t>
            </a:r>
          </a:p>
          <a:p>
            <a:pPr marL="342900" indent="-342900">
              <a:lnSpc>
                <a:spcPct val="150000"/>
              </a:lnSpc>
              <a:buFont typeface="+mj-lt"/>
              <a:buAutoNum type="arabicPeriod"/>
            </a:pPr>
            <a:r>
              <a:rPr lang="fr-FR" dirty="0"/>
              <a:t>Résolution 224 X 224 pixels.</a:t>
            </a:r>
          </a:p>
          <a:p>
            <a:pPr marL="342900" indent="-342900">
              <a:buFont typeface="+mj-lt"/>
              <a:buAutoNum type="arabicPeriod"/>
            </a:pPr>
            <a:endParaRPr lang="en-US" dirty="0"/>
          </a:p>
        </p:txBody>
      </p:sp>
      <p:sp>
        <p:nvSpPr>
          <p:cNvPr id="5" name="TextBox 4">
            <a:extLst>
              <a:ext uri="{FF2B5EF4-FFF2-40B4-BE49-F238E27FC236}">
                <a16:creationId xmlns:a16="http://schemas.microsoft.com/office/drawing/2014/main" id="{D5F33942-CFD9-829D-1AC4-B5C53CB986C8}"/>
              </a:ext>
            </a:extLst>
          </p:cNvPr>
          <p:cNvSpPr txBox="1"/>
          <p:nvPr/>
        </p:nvSpPr>
        <p:spPr>
          <a:xfrm>
            <a:off x="8441355" y="5313145"/>
            <a:ext cx="3455470" cy="923330"/>
          </a:xfrm>
          <a:prstGeom prst="rect">
            <a:avLst/>
          </a:prstGeom>
          <a:noFill/>
        </p:spPr>
        <p:txBody>
          <a:bodyPr wrap="square" rtlCol="0">
            <a:spAutoFit/>
          </a:bodyPr>
          <a:lstStyle/>
          <a:p>
            <a:r>
              <a:rPr lang="en-US" dirty="0"/>
              <a:t>Reference:</a:t>
            </a:r>
          </a:p>
          <a:p>
            <a:r>
              <a:rPr lang="en-US" dirty="0">
                <a:hlinkClick r:id="rId2"/>
              </a:rPr>
              <a:t>https://huggingface.co/google/vit-base-patch16-224-in21k</a:t>
            </a:r>
            <a:endParaRPr lang="en-US" dirty="0"/>
          </a:p>
        </p:txBody>
      </p:sp>
      <p:pic>
        <p:nvPicPr>
          <p:cNvPr id="9" name="Picture 8">
            <a:extLst>
              <a:ext uri="{FF2B5EF4-FFF2-40B4-BE49-F238E27FC236}">
                <a16:creationId xmlns:a16="http://schemas.microsoft.com/office/drawing/2014/main" id="{BE288849-C659-1F63-C626-BE8D5E7F2D34}"/>
              </a:ext>
            </a:extLst>
          </p:cNvPr>
          <p:cNvPicPr>
            <a:picLocks noChangeAspect="1"/>
          </p:cNvPicPr>
          <p:nvPr/>
        </p:nvPicPr>
        <p:blipFill>
          <a:blip r:embed="rId3"/>
          <a:stretch>
            <a:fillRect/>
          </a:stretch>
        </p:blipFill>
        <p:spPr>
          <a:xfrm>
            <a:off x="4505325" y="3284490"/>
            <a:ext cx="7686675" cy="1038225"/>
          </a:xfrm>
          <a:prstGeom prst="rect">
            <a:avLst/>
          </a:prstGeom>
        </p:spPr>
      </p:pic>
    </p:spTree>
    <p:extLst>
      <p:ext uri="{BB962C8B-B14F-4D97-AF65-F5344CB8AC3E}">
        <p14:creationId xmlns:p14="http://schemas.microsoft.com/office/powerpoint/2010/main" val="3974612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Setup</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19</a:t>
            </a:fld>
            <a:endParaRPr lang="en-US" dirty="0"/>
          </a:p>
        </p:txBody>
      </p:sp>
      <p:pic>
        <p:nvPicPr>
          <p:cNvPr id="6" name="Picture 5">
            <a:extLst>
              <a:ext uri="{FF2B5EF4-FFF2-40B4-BE49-F238E27FC236}">
                <a16:creationId xmlns:a16="http://schemas.microsoft.com/office/drawing/2014/main" id="{A832218B-5FF1-8A6F-B9A1-34C042890068}"/>
              </a:ext>
            </a:extLst>
          </p:cNvPr>
          <p:cNvPicPr>
            <a:picLocks noChangeAspect="1"/>
          </p:cNvPicPr>
          <p:nvPr/>
        </p:nvPicPr>
        <p:blipFill>
          <a:blip r:embed="rId2"/>
          <a:stretch>
            <a:fillRect/>
          </a:stretch>
        </p:blipFill>
        <p:spPr>
          <a:xfrm>
            <a:off x="1547563" y="3599718"/>
            <a:ext cx="9096874" cy="2707481"/>
          </a:xfrm>
          <a:prstGeom prst="rect">
            <a:avLst/>
          </a:prstGeom>
        </p:spPr>
      </p:pic>
      <p:sp>
        <p:nvSpPr>
          <p:cNvPr id="8" name="TextBox 7">
            <a:extLst>
              <a:ext uri="{FF2B5EF4-FFF2-40B4-BE49-F238E27FC236}">
                <a16:creationId xmlns:a16="http://schemas.microsoft.com/office/drawing/2014/main" id="{4628360F-6666-A136-1F12-07382DF055EE}"/>
              </a:ext>
            </a:extLst>
          </p:cNvPr>
          <p:cNvSpPr txBox="1"/>
          <p:nvPr/>
        </p:nvSpPr>
        <p:spPr>
          <a:xfrm>
            <a:off x="550863" y="1409700"/>
            <a:ext cx="10172700" cy="2031325"/>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dirty="0"/>
              <a:t>Here we include python imaging library for manipulating images.</a:t>
            </a:r>
          </a:p>
          <a:p>
            <a:pPr marL="285750" indent="-285750">
              <a:lnSpc>
                <a:spcPct val="200000"/>
              </a:lnSpc>
              <a:buFont typeface="Wingdings" panose="05000000000000000000" pitchFamily="2" charset="2"/>
              <a:buChar char="ü"/>
            </a:pPr>
            <a:r>
              <a:rPr lang="en-US" dirty="0"/>
              <a:t>The preprocess function converts the Chest X-ray images into RGB (Red, Green, Blue) color and preprocess them using the feature extractor.</a:t>
            </a:r>
          </a:p>
          <a:p>
            <a:pPr marL="285750" indent="-285750">
              <a:buFont typeface="Wingdings" panose="05000000000000000000" pitchFamily="2" charset="2"/>
              <a:buChar char="ü"/>
            </a:pPr>
            <a:endParaRPr lang="en-US" dirty="0"/>
          </a:p>
        </p:txBody>
      </p:sp>
    </p:spTree>
    <p:extLst>
      <p:ext uri="{BB962C8B-B14F-4D97-AF65-F5344CB8AC3E}">
        <p14:creationId xmlns:p14="http://schemas.microsoft.com/office/powerpoint/2010/main" val="4032333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5BE93-0252-3CC3-B567-14EC47EB8C7F}"/>
              </a:ext>
            </a:extLst>
          </p:cNvPr>
          <p:cNvSpPr>
            <a:spLocks noGrp="1"/>
          </p:cNvSpPr>
          <p:nvPr>
            <p:ph type="title"/>
          </p:nvPr>
        </p:nvSpPr>
        <p:spPr>
          <a:xfrm>
            <a:off x="550862" y="670560"/>
            <a:ext cx="11090275" cy="816703"/>
          </a:xfrm>
        </p:spPr>
        <p:txBody>
          <a:bodyPr/>
          <a:lstStyle/>
          <a:p>
            <a:r>
              <a:rPr lang="en-US" dirty="0"/>
              <a:t>Agenda</a:t>
            </a:r>
          </a:p>
        </p:txBody>
      </p:sp>
      <p:sp>
        <p:nvSpPr>
          <p:cNvPr id="3" name="Content Placeholder 2">
            <a:extLst>
              <a:ext uri="{FF2B5EF4-FFF2-40B4-BE49-F238E27FC236}">
                <a16:creationId xmlns:a16="http://schemas.microsoft.com/office/drawing/2014/main" id="{1ABCA07C-1908-B1EB-82FA-EC63DAAF4CF4}"/>
              </a:ext>
            </a:extLst>
          </p:cNvPr>
          <p:cNvSpPr>
            <a:spLocks noGrp="1"/>
          </p:cNvSpPr>
          <p:nvPr>
            <p:ph sz="quarter" idx="13"/>
          </p:nvPr>
        </p:nvSpPr>
        <p:spPr>
          <a:xfrm>
            <a:off x="550863" y="1677670"/>
            <a:ext cx="11090274" cy="3913188"/>
          </a:xfrm>
        </p:spPr>
        <p:txBody>
          <a:bodyPr>
            <a:normAutofit/>
          </a:bodyPr>
          <a:lstStyle/>
          <a:p>
            <a:pPr marL="285750" indent="-285750">
              <a:lnSpc>
                <a:spcPct val="150000"/>
              </a:lnSpc>
              <a:buFont typeface="Arial" panose="020B0604020202020204" pitchFamily="34" charset="0"/>
              <a:buChar char="•"/>
            </a:pPr>
            <a:r>
              <a:rPr lang="en-US" sz="1800" dirty="0"/>
              <a:t>Introduction</a:t>
            </a:r>
          </a:p>
          <a:p>
            <a:pPr marL="285750" indent="-285750">
              <a:lnSpc>
                <a:spcPct val="150000"/>
              </a:lnSpc>
              <a:buFont typeface="Arial" panose="020B0604020202020204" pitchFamily="34" charset="0"/>
              <a:buChar char="•"/>
            </a:pPr>
            <a:r>
              <a:rPr lang="en-US" sz="1800" dirty="0"/>
              <a:t>Methodology</a:t>
            </a:r>
          </a:p>
          <a:p>
            <a:pPr marL="285750" indent="-285750">
              <a:lnSpc>
                <a:spcPct val="150000"/>
              </a:lnSpc>
              <a:buFont typeface="Arial" panose="020B0604020202020204" pitchFamily="34" charset="0"/>
              <a:buChar char="•"/>
            </a:pPr>
            <a:r>
              <a:rPr lang="en-US" sz="1800" dirty="0"/>
              <a:t>Working</a:t>
            </a:r>
          </a:p>
          <a:p>
            <a:pPr marL="285750" indent="-285750">
              <a:lnSpc>
                <a:spcPct val="150000"/>
              </a:lnSpc>
              <a:buFont typeface="Arial" panose="020B0604020202020204" pitchFamily="34" charset="0"/>
              <a:buChar char="•"/>
            </a:pPr>
            <a:r>
              <a:rPr lang="en-US" sz="1800" dirty="0"/>
              <a:t>X-AI</a:t>
            </a:r>
          </a:p>
          <a:p>
            <a:pPr marL="285750" indent="-285750">
              <a:lnSpc>
                <a:spcPct val="150000"/>
              </a:lnSpc>
              <a:buFont typeface="Arial" panose="020B0604020202020204" pitchFamily="34" charset="0"/>
              <a:buChar char="•"/>
            </a:pPr>
            <a:r>
              <a:rPr lang="en-US" sz="1800" dirty="0"/>
              <a:t>Results</a:t>
            </a:r>
          </a:p>
          <a:p>
            <a:endParaRPr lang="en-US" dirty="0"/>
          </a:p>
        </p:txBody>
      </p:sp>
      <p:sp>
        <p:nvSpPr>
          <p:cNvPr id="4" name="Slide Number Placeholder 3">
            <a:extLst>
              <a:ext uri="{FF2B5EF4-FFF2-40B4-BE49-F238E27FC236}">
                <a16:creationId xmlns:a16="http://schemas.microsoft.com/office/drawing/2014/main" id="{03F82B86-78EA-BDBF-7958-B63C31E9BCF3}"/>
              </a:ext>
            </a:extLst>
          </p:cNvPr>
          <p:cNvSpPr>
            <a:spLocks noGrp="1"/>
          </p:cNvSpPr>
          <p:nvPr>
            <p:ph type="sldNum" sz="quarter" idx="12"/>
          </p:nvPr>
        </p:nvSpPr>
        <p:spPr/>
        <p:txBody>
          <a:bodyPr/>
          <a:lstStyle/>
          <a:p>
            <a:fld id="{DBA1B0FB-D917-4C8C-928F-313BD683BF39}" type="slidenum">
              <a:rPr lang="en-US" smtClean="0"/>
              <a:t>2</a:t>
            </a:fld>
            <a:endParaRPr lang="en-US" dirty="0"/>
          </a:p>
        </p:txBody>
      </p:sp>
    </p:spTree>
    <p:extLst>
      <p:ext uri="{BB962C8B-B14F-4D97-AF65-F5344CB8AC3E}">
        <p14:creationId xmlns:p14="http://schemas.microsoft.com/office/powerpoint/2010/main" val="2665045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Setup</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20</a:t>
            </a:fld>
            <a:endParaRPr lang="en-US" dirty="0"/>
          </a:p>
        </p:txBody>
      </p:sp>
      <p:sp>
        <p:nvSpPr>
          <p:cNvPr id="8" name="TextBox 7">
            <a:extLst>
              <a:ext uri="{FF2B5EF4-FFF2-40B4-BE49-F238E27FC236}">
                <a16:creationId xmlns:a16="http://schemas.microsoft.com/office/drawing/2014/main" id="{4628360F-6666-A136-1F12-07382DF055EE}"/>
              </a:ext>
            </a:extLst>
          </p:cNvPr>
          <p:cNvSpPr txBox="1"/>
          <p:nvPr/>
        </p:nvSpPr>
        <p:spPr>
          <a:xfrm>
            <a:off x="550863" y="1409700"/>
            <a:ext cx="10172700" cy="1116909"/>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t>Collate function batches the data together by stacking pixel values and labels.</a:t>
            </a:r>
          </a:p>
          <a:p>
            <a:pPr marL="285750" indent="-285750">
              <a:lnSpc>
                <a:spcPct val="200000"/>
              </a:lnSpc>
              <a:buFont typeface="Wingdings" panose="05000000000000000000" pitchFamily="2" charset="2"/>
              <a:buChar char="ü"/>
            </a:pPr>
            <a:r>
              <a:rPr lang="en-US" dirty="0"/>
              <a:t>The compute metrics function compute the accuracy of model’s prediction by comparing to true labels.</a:t>
            </a:r>
          </a:p>
        </p:txBody>
      </p:sp>
      <p:pic>
        <p:nvPicPr>
          <p:cNvPr id="4" name="Picture 3">
            <a:extLst>
              <a:ext uri="{FF2B5EF4-FFF2-40B4-BE49-F238E27FC236}">
                <a16:creationId xmlns:a16="http://schemas.microsoft.com/office/drawing/2014/main" id="{62A2FA52-B547-797C-6D07-7E7F48FD8E29}"/>
              </a:ext>
            </a:extLst>
          </p:cNvPr>
          <p:cNvPicPr>
            <a:picLocks noChangeAspect="1"/>
          </p:cNvPicPr>
          <p:nvPr/>
        </p:nvPicPr>
        <p:blipFill>
          <a:blip r:embed="rId2"/>
          <a:stretch>
            <a:fillRect/>
          </a:stretch>
        </p:blipFill>
        <p:spPr>
          <a:xfrm>
            <a:off x="3375370" y="3429000"/>
            <a:ext cx="5441260" cy="3163357"/>
          </a:xfrm>
          <a:prstGeom prst="rect">
            <a:avLst/>
          </a:prstGeom>
        </p:spPr>
      </p:pic>
    </p:spTree>
    <p:extLst>
      <p:ext uri="{BB962C8B-B14F-4D97-AF65-F5344CB8AC3E}">
        <p14:creationId xmlns:p14="http://schemas.microsoft.com/office/powerpoint/2010/main" val="3349175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Training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21</a:t>
            </a:fld>
            <a:endParaRPr lang="en-US" dirty="0"/>
          </a:p>
        </p:txBody>
      </p:sp>
      <p:sp>
        <p:nvSpPr>
          <p:cNvPr id="8" name="TextBox 7">
            <a:extLst>
              <a:ext uri="{FF2B5EF4-FFF2-40B4-BE49-F238E27FC236}">
                <a16:creationId xmlns:a16="http://schemas.microsoft.com/office/drawing/2014/main" id="{4628360F-6666-A136-1F12-07382DF055EE}"/>
              </a:ext>
            </a:extLst>
          </p:cNvPr>
          <p:cNvSpPr txBox="1"/>
          <p:nvPr/>
        </p:nvSpPr>
        <p:spPr>
          <a:xfrm>
            <a:off x="550863" y="1409700"/>
            <a:ext cx="7196137" cy="2778902"/>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t>Output directory to save the model.</a:t>
            </a:r>
          </a:p>
          <a:p>
            <a:pPr marL="285750" indent="-285750">
              <a:lnSpc>
                <a:spcPct val="200000"/>
              </a:lnSpc>
              <a:buFont typeface="Wingdings" panose="05000000000000000000" pitchFamily="2" charset="2"/>
              <a:buChar char="ü"/>
            </a:pPr>
            <a:r>
              <a:rPr lang="en-GB" dirty="0"/>
              <a:t>Bach size per device is 16.</a:t>
            </a:r>
          </a:p>
          <a:p>
            <a:pPr marL="285750" indent="-285750">
              <a:lnSpc>
                <a:spcPct val="200000"/>
              </a:lnSpc>
              <a:buFont typeface="Wingdings" panose="05000000000000000000" pitchFamily="2" charset="2"/>
              <a:buChar char="ü"/>
            </a:pPr>
            <a:r>
              <a:rPr lang="en-GB" dirty="0"/>
              <a:t>When to save the model </a:t>
            </a:r>
            <a:r>
              <a:rPr lang="en-GB" dirty="0">
                <a:sym typeface="Wingdings" panose="05000000000000000000" pitchFamily="2" charset="2"/>
              </a:rPr>
              <a:t> after few steps.</a:t>
            </a:r>
          </a:p>
          <a:p>
            <a:pPr marL="285750" indent="-285750">
              <a:lnSpc>
                <a:spcPct val="200000"/>
              </a:lnSpc>
              <a:buFont typeface="Wingdings" panose="05000000000000000000" pitchFamily="2" charset="2"/>
              <a:buChar char="ü"/>
            </a:pPr>
            <a:r>
              <a:rPr lang="en-GB" dirty="0">
                <a:sym typeface="Wingdings" panose="05000000000000000000" pitchFamily="2" charset="2"/>
              </a:rPr>
              <a:t>Number of times to iterate over the training dataset.</a:t>
            </a:r>
          </a:p>
          <a:p>
            <a:pPr marL="285750" indent="-285750">
              <a:lnSpc>
                <a:spcPct val="200000"/>
              </a:lnSpc>
              <a:buFont typeface="Wingdings" panose="05000000000000000000" pitchFamily="2" charset="2"/>
              <a:buChar char="ü"/>
            </a:pPr>
            <a:endParaRPr lang="en-US" dirty="0"/>
          </a:p>
        </p:txBody>
      </p:sp>
      <p:pic>
        <p:nvPicPr>
          <p:cNvPr id="9" name="Picture 8">
            <a:extLst>
              <a:ext uri="{FF2B5EF4-FFF2-40B4-BE49-F238E27FC236}">
                <a16:creationId xmlns:a16="http://schemas.microsoft.com/office/drawing/2014/main" id="{54F48FE6-1EE6-E51E-FA9C-29B33AA0495C}"/>
              </a:ext>
            </a:extLst>
          </p:cNvPr>
          <p:cNvPicPr>
            <a:picLocks noChangeAspect="1"/>
          </p:cNvPicPr>
          <p:nvPr/>
        </p:nvPicPr>
        <p:blipFill>
          <a:blip r:embed="rId2"/>
          <a:stretch>
            <a:fillRect/>
          </a:stretch>
        </p:blipFill>
        <p:spPr>
          <a:xfrm>
            <a:off x="7889358" y="1843244"/>
            <a:ext cx="3992969" cy="3635703"/>
          </a:xfrm>
          <a:prstGeom prst="rect">
            <a:avLst/>
          </a:prstGeom>
        </p:spPr>
      </p:pic>
    </p:spTree>
    <p:extLst>
      <p:ext uri="{BB962C8B-B14F-4D97-AF65-F5344CB8AC3E}">
        <p14:creationId xmlns:p14="http://schemas.microsoft.com/office/powerpoint/2010/main" val="20511354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Training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22</a:t>
            </a:fld>
            <a:endParaRPr lang="en-US" dirty="0"/>
          </a:p>
        </p:txBody>
      </p:sp>
      <p:sp>
        <p:nvSpPr>
          <p:cNvPr id="8" name="TextBox 7">
            <a:extLst>
              <a:ext uri="{FF2B5EF4-FFF2-40B4-BE49-F238E27FC236}">
                <a16:creationId xmlns:a16="http://schemas.microsoft.com/office/drawing/2014/main" id="{4628360F-6666-A136-1F12-07382DF055EE}"/>
              </a:ext>
            </a:extLst>
          </p:cNvPr>
          <p:cNvSpPr txBox="1"/>
          <p:nvPr/>
        </p:nvSpPr>
        <p:spPr>
          <a:xfrm>
            <a:off x="550864" y="1409700"/>
            <a:ext cx="6137803" cy="2778902"/>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sym typeface="Wingdings" panose="05000000000000000000" pitchFamily="2" charset="2"/>
              </a:rPr>
              <a:t>Initialize the </a:t>
            </a:r>
            <a:r>
              <a:rPr lang="en-GB" dirty="0" err="1">
                <a:sym typeface="Wingdings" panose="05000000000000000000" pitchFamily="2" charset="2"/>
              </a:rPr>
              <a:t>ViT</a:t>
            </a:r>
            <a:r>
              <a:rPr lang="en-GB" dirty="0">
                <a:sym typeface="Wingdings" panose="05000000000000000000" pitchFamily="2" charset="2"/>
              </a:rPr>
              <a:t> for Image Classification.</a:t>
            </a:r>
          </a:p>
          <a:p>
            <a:pPr marL="285750" indent="-285750">
              <a:lnSpc>
                <a:spcPct val="200000"/>
              </a:lnSpc>
              <a:buFont typeface="Wingdings" panose="05000000000000000000" pitchFamily="2" charset="2"/>
              <a:buChar char="ü"/>
            </a:pPr>
            <a:r>
              <a:rPr lang="en-GB" dirty="0">
                <a:sym typeface="Wingdings" panose="05000000000000000000" pitchFamily="2" charset="2"/>
              </a:rPr>
              <a:t>Trainer manages the training process including data handling, model updates etc.</a:t>
            </a:r>
          </a:p>
          <a:p>
            <a:pPr marL="285750" indent="-285750">
              <a:lnSpc>
                <a:spcPct val="200000"/>
              </a:lnSpc>
              <a:buFont typeface="Wingdings" panose="05000000000000000000" pitchFamily="2" charset="2"/>
              <a:buChar char="ü"/>
            </a:pPr>
            <a:r>
              <a:rPr lang="en-GB" dirty="0">
                <a:sym typeface="Wingdings" panose="05000000000000000000" pitchFamily="2" charset="2"/>
              </a:rPr>
              <a:t>Model.to(device) moves the model to GPU if available. </a:t>
            </a:r>
          </a:p>
          <a:p>
            <a:pPr marL="285750" indent="-285750">
              <a:lnSpc>
                <a:spcPct val="200000"/>
              </a:lnSpc>
              <a:buFont typeface="Wingdings" panose="05000000000000000000" pitchFamily="2" charset="2"/>
              <a:buChar char="ü"/>
            </a:pPr>
            <a:endParaRPr lang="en-US" dirty="0"/>
          </a:p>
        </p:txBody>
      </p:sp>
      <p:pic>
        <p:nvPicPr>
          <p:cNvPr id="9" name="Picture 8">
            <a:extLst>
              <a:ext uri="{FF2B5EF4-FFF2-40B4-BE49-F238E27FC236}">
                <a16:creationId xmlns:a16="http://schemas.microsoft.com/office/drawing/2014/main" id="{B6BBA53C-B342-382A-BF9D-0924B36C7E16}"/>
              </a:ext>
            </a:extLst>
          </p:cNvPr>
          <p:cNvPicPr>
            <a:picLocks noChangeAspect="1"/>
          </p:cNvPicPr>
          <p:nvPr/>
        </p:nvPicPr>
        <p:blipFill>
          <a:blip r:embed="rId2"/>
          <a:stretch>
            <a:fillRect/>
          </a:stretch>
        </p:blipFill>
        <p:spPr>
          <a:xfrm>
            <a:off x="6803810" y="990599"/>
            <a:ext cx="5388190" cy="4156604"/>
          </a:xfrm>
          <a:prstGeom prst="rect">
            <a:avLst/>
          </a:prstGeom>
        </p:spPr>
      </p:pic>
    </p:spTree>
    <p:extLst>
      <p:ext uri="{BB962C8B-B14F-4D97-AF65-F5344CB8AC3E}">
        <p14:creationId xmlns:p14="http://schemas.microsoft.com/office/powerpoint/2010/main" val="2836393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Model Training</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23</a:t>
            </a:fld>
            <a:endParaRPr lang="en-US" dirty="0"/>
          </a:p>
        </p:txBody>
      </p:sp>
      <p:sp>
        <p:nvSpPr>
          <p:cNvPr id="8" name="TextBox 7">
            <a:extLst>
              <a:ext uri="{FF2B5EF4-FFF2-40B4-BE49-F238E27FC236}">
                <a16:creationId xmlns:a16="http://schemas.microsoft.com/office/drawing/2014/main" id="{4628360F-6666-A136-1F12-07382DF055EE}"/>
              </a:ext>
            </a:extLst>
          </p:cNvPr>
          <p:cNvSpPr txBox="1"/>
          <p:nvPr/>
        </p:nvSpPr>
        <p:spPr>
          <a:xfrm>
            <a:off x="550864" y="1409700"/>
            <a:ext cx="6137803" cy="1116909"/>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sym typeface="Wingdings" panose="05000000000000000000" pitchFamily="2" charset="2"/>
              </a:rPr>
              <a:t>Save the trained model and log metrics.</a:t>
            </a:r>
          </a:p>
          <a:p>
            <a:pPr marL="285750" indent="-285750">
              <a:lnSpc>
                <a:spcPct val="200000"/>
              </a:lnSpc>
              <a:buFont typeface="Wingdings" panose="05000000000000000000" pitchFamily="2" charset="2"/>
              <a:buChar char="ü"/>
            </a:pPr>
            <a:r>
              <a:rPr lang="en-GB" dirty="0">
                <a:sym typeface="Wingdings" panose="05000000000000000000" pitchFamily="2" charset="2"/>
              </a:rPr>
              <a:t>Save the state of model.</a:t>
            </a:r>
            <a:endParaRPr lang="en-US" dirty="0"/>
          </a:p>
        </p:txBody>
      </p:sp>
      <p:pic>
        <p:nvPicPr>
          <p:cNvPr id="4" name="Picture 3">
            <a:extLst>
              <a:ext uri="{FF2B5EF4-FFF2-40B4-BE49-F238E27FC236}">
                <a16:creationId xmlns:a16="http://schemas.microsoft.com/office/drawing/2014/main" id="{F2BD3214-2A16-F718-5BE5-66F37EDB52C7}"/>
              </a:ext>
            </a:extLst>
          </p:cNvPr>
          <p:cNvPicPr>
            <a:picLocks noChangeAspect="1"/>
          </p:cNvPicPr>
          <p:nvPr/>
        </p:nvPicPr>
        <p:blipFill>
          <a:blip r:embed="rId2"/>
          <a:stretch>
            <a:fillRect/>
          </a:stretch>
        </p:blipFill>
        <p:spPr>
          <a:xfrm>
            <a:off x="7162800" y="2265751"/>
            <a:ext cx="4886854" cy="1066800"/>
          </a:xfrm>
          <a:prstGeom prst="rect">
            <a:avLst/>
          </a:prstGeom>
        </p:spPr>
      </p:pic>
    </p:spTree>
    <p:extLst>
      <p:ext uri="{BB962C8B-B14F-4D97-AF65-F5344CB8AC3E}">
        <p14:creationId xmlns:p14="http://schemas.microsoft.com/office/powerpoint/2010/main" val="4192503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Evaluation and Prediction</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24</a:t>
            </a:fld>
            <a:endParaRPr lang="en-US" dirty="0"/>
          </a:p>
        </p:txBody>
      </p:sp>
      <p:sp>
        <p:nvSpPr>
          <p:cNvPr id="8" name="TextBox 7">
            <a:extLst>
              <a:ext uri="{FF2B5EF4-FFF2-40B4-BE49-F238E27FC236}">
                <a16:creationId xmlns:a16="http://schemas.microsoft.com/office/drawing/2014/main" id="{4628360F-6666-A136-1F12-07382DF055EE}"/>
              </a:ext>
            </a:extLst>
          </p:cNvPr>
          <p:cNvSpPr txBox="1"/>
          <p:nvPr/>
        </p:nvSpPr>
        <p:spPr>
          <a:xfrm>
            <a:off x="550864" y="1409700"/>
            <a:ext cx="6137803" cy="1116909"/>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sym typeface="Wingdings" panose="05000000000000000000" pitchFamily="2" charset="2"/>
              </a:rPr>
              <a:t>Evaluate the model on the test set and log the metrics.</a:t>
            </a:r>
          </a:p>
          <a:p>
            <a:pPr marL="285750" indent="-285750">
              <a:lnSpc>
                <a:spcPct val="200000"/>
              </a:lnSpc>
              <a:buFont typeface="Wingdings" panose="05000000000000000000" pitchFamily="2" charset="2"/>
              <a:buChar char="ü"/>
            </a:pPr>
            <a:r>
              <a:rPr lang="en-GB" dirty="0">
                <a:sym typeface="Wingdings" panose="05000000000000000000" pitchFamily="2" charset="2"/>
              </a:rPr>
              <a:t>The model predicts the accuracy of 97.27%.</a:t>
            </a:r>
          </a:p>
        </p:txBody>
      </p:sp>
      <p:pic>
        <p:nvPicPr>
          <p:cNvPr id="5" name="Picture 4">
            <a:extLst>
              <a:ext uri="{FF2B5EF4-FFF2-40B4-BE49-F238E27FC236}">
                <a16:creationId xmlns:a16="http://schemas.microsoft.com/office/drawing/2014/main" id="{13CC8F5D-F4F4-5BC0-7CE0-DF88887D3962}"/>
              </a:ext>
            </a:extLst>
          </p:cNvPr>
          <p:cNvPicPr>
            <a:picLocks noChangeAspect="1"/>
          </p:cNvPicPr>
          <p:nvPr/>
        </p:nvPicPr>
        <p:blipFill>
          <a:blip r:embed="rId2"/>
          <a:stretch>
            <a:fillRect/>
          </a:stretch>
        </p:blipFill>
        <p:spPr>
          <a:xfrm>
            <a:off x="7780337" y="2397654"/>
            <a:ext cx="4200525" cy="809625"/>
          </a:xfrm>
          <a:prstGeom prst="rect">
            <a:avLst/>
          </a:prstGeom>
        </p:spPr>
      </p:pic>
      <p:pic>
        <p:nvPicPr>
          <p:cNvPr id="9" name="Picture 8">
            <a:extLst>
              <a:ext uri="{FF2B5EF4-FFF2-40B4-BE49-F238E27FC236}">
                <a16:creationId xmlns:a16="http://schemas.microsoft.com/office/drawing/2014/main" id="{725FFC97-3B75-DDE3-0B1D-644097BAC8F1}"/>
              </a:ext>
            </a:extLst>
          </p:cNvPr>
          <p:cNvPicPr>
            <a:picLocks noChangeAspect="1"/>
          </p:cNvPicPr>
          <p:nvPr/>
        </p:nvPicPr>
        <p:blipFill>
          <a:blip r:embed="rId3"/>
          <a:stretch>
            <a:fillRect/>
          </a:stretch>
        </p:blipFill>
        <p:spPr>
          <a:xfrm>
            <a:off x="550863" y="4422812"/>
            <a:ext cx="3448050" cy="1457325"/>
          </a:xfrm>
          <a:prstGeom prst="rect">
            <a:avLst/>
          </a:prstGeom>
        </p:spPr>
      </p:pic>
      <p:pic>
        <p:nvPicPr>
          <p:cNvPr id="11" name="Picture 10">
            <a:extLst>
              <a:ext uri="{FF2B5EF4-FFF2-40B4-BE49-F238E27FC236}">
                <a16:creationId xmlns:a16="http://schemas.microsoft.com/office/drawing/2014/main" id="{7467284B-428F-E327-11DF-F11BF9BA957D}"/>
              </a:ext>
            </a:extLst>
          </p:cNvPr>
          <p:cNvPicPr>
            <a:picLocks noChangeAspect="1"/>
          </p:cNvPicPr>
          <p:nvPr/>
        </p:nvPicPr>
        <p:blipFill>
          <a:blip r:embed="rId4"/>
          <a:stretch>
            <a:fillRect/>
          </a:stretch>
        </p:blipFill>
        <p:spPr>
          <a:xfrm>
            <a:off x="5405658" y="4379259"/>
            <a:ext cx="3762375" cy="1495425"/>
          </a:xfrm>
          <a:prstGeom prst="rect">
            <a:avLst/>
          </a:prstGeom>
        </p:spPr>
      </p:pic>
      <p:sp>
        <p:nvSpPr>
          <p:cNvPr id="12" name="TextBox 11">
            <a:extLst>
              <a:ext uri="{FF2B5EF4-FFF2-40B4-BE49-F238E27FC236}">
                <a16:creationId xmlns:a16="http://schemas.microsoft.com/office/drawing/2014/main" id="{9740877C-CE42-5304-F2C1-83C5C205D4EF}"/>
              </a:ext>
            </a:extLst>
          </p:cNvPr>
          <p:cNvSpPr txBox="1"/>
          <p:nvPr/>
        </p:nvSpPr>
        <p:spPr>
          <a:xfrm>
            <a:off x="3327991" y="3904129"/>
            <a:ext cx="4316818" cy="369332"/>
          </a:xfrm>
          <a:prstGeom prst="rect">
            <a:avLst/>
          </a:prstGeom>
          <a:noFill/>
        </p:spPr>
        <p:txBody>
          <a:bodyPr wrap="square" rtlCol="0">
            <a:spAutoFit/>
          </a:bodyPr>
          <a:lstStyle/>
          <a:p>
            <a:r>
              <a:rPr lang="en-US" dirty="0"/>
              <a:t>Evaluation Vs Training Matrices</a:t>
            </a:r>
          </a:p>
        </p:txBody>
      </p:sp>
    </p:spTree>
    <p:extLst>
      <p:ext uri="{BB962C8B-B14F-4D97-AF65-F5344CB8AC3E}">
        <p14:creationId xmlns:p14="http://schemas.microsoft.com/office/powerpoint/2010/main" val="1653989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Evaluation and Prediction</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25</a:t>
            </a:fld>
            <a:endParaRPr lang="en-US" dirty="0"/>
          </a:p>
        </p:txBody>
      </p:sp>
      <p:sp>
        <p:nvSpPr>
          <p:cNvPr id="6" name="TextBox 5">
            <a:extLst>
              <a:ext uri="{FF2B5EF4-FFF2-40B4-BE49-F238E27FC236}">
                <a16:creationId xmlns:a16="http://schemas.microsoft.com/office/drawing/2014/main" id="{CC67C700-919B-BD62-CC69-9E409A9228BA}"/>
              </a:ext>
            </a:extLst>
          </p:cNvPr>
          <p:cNvSpPr txBox="1"/>
          <p:nvPr/>
        </p:nvSpPr>
        <p:spPr>
          <a:xfrm>
            <a:off x="550863" y="1379663"/>
            <a:ext cx="5208998" cy="222490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US" dirty="0"/>
              <a:t>The confusion matrix best describe the accuracy ratio of model.</a:t>
            </a:r>
          </a:p>
          <a:p>
            <a:pPr marL="285750" indent="-285750">
              <a:lnSpc>
                <a:spcPct val="200000"/>
              </a:lnSpc>
              <a:buFont typeface="Wingdings" panose="05000000000000000000" pitchFamily="2" charset="2"/>
              <a:buChar char="ü"/>
            </a:pPr>
            <a:r>
              <a:rPr lang="en-US" dirty="0"/>
              <a:t>We have added the </a:t>
            </a:r>
            <a:r>
              <a:rPr lang="en-US" b="1" dirty="0"/>
              <a:t>data frame </a:t>
            </a:r>
            <a:r>
              <a:rPr lang="en-US" dirty="0"/>
              <a:t>to predict whether the prediction is true or not.</a:t>
            </a:r>
          </a:p>
        </p:txBody>
      </p:sp>
      <p:pic>
        <p:nvPicPr>
          <p:cNvPr id="12" name="Picture 11">
            <a:extLst>
              <a:ext uri="{FF2B5EF4-FFF2-40B4-BE49-F238E27FC236}">
                <a16:creationId xmlns:a16="http://schemas.microsoft.com/office/drawing/2014/main" id="{435D7967-E955-6BFE-73D7-95E0D25FCD8B}"/>
              </a:ext>
            </a:extLst>
          </p:cNvPr>
          <p:cNvPicPr>
            <a:picLocks noChangeAspect="1"/>
          </p:cNvPicPr>
          <p:nvPr/>
        </p:nvPicPr>
        <p:blipFill>
          <a:blip r:embed="rId2"/>
          <a:stretch>
            <a:fillRect/>
          </a:stretch>
        </p:blipFill>
        <p:spPr>
          <a:xfrm>
            <a:off x="1811079" y="4133810"/>
            <a:ext cx="2845981" cy="2527290"/>
          </a:xfrm>
          <a:prstGeom prst="rect">
            <a:avLst/>
          </a:prstGeom>
        </p:spPr>
      </p:pic>
      <p:pic>
        <p:nvPicPr>
          <p:cNvPr id="16" name="Picture 15">
            <a:extLst>
              <a:ext uri="{FF2B5EF4-FFF2-40B4-BE49-F238E27FC236}">
                <a16:creationId xmlns:a16="http://schemas.microsoft.com/office/drawing/2014/main" id="{B7C81105-C25F-DECB-FFE1-729D0770A531}"/>
              </a:ext>
            </a:extLst>
          </p:cNvPr>
          <p:cNvPicPr>
            <a:picLocks noChangeAspect="1"/>
          </p:cNvPicPr>
          <p:nvPr/>
        </p:nvPicPr>
        <p:blipFill>
          <a:blip r:embed="rId3"/>
          <a:stretch>
            <a:fillRect/>
          </a:stretch>
        </p:blipFill>
        <p:spPr>
          <a:xfrm>
            <a:off x="5817624" y="1222108"/>
            <a:ext cx="6374376" cy="5218027"/>
          </a:xfrm>
          <a:prstGeom prst="rect">
            <a:avLst/>
          </a:prstGeom>
        </p:spPr>
      </p:pic>
    </p:spTree>
    <p:extLst>
      <p:ext uri="{BB962C8B-B14F-4D97-AF65-F5344CB8AC3E}">
        <p14:creationId xmlns:p14="http://schemas.microsoft.com/office/powerpoint/2010/main" val="1584435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Explainability - LIME</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26</a:t>
            </a:fld>
            <a:endParaRPr lang="en-US" dirty="0"/>
          </a:p>
        </p:txBody>
      </p:sp>
      <p:sp>
        <p:nvSpPr>
          <p:cNvPr id="6" name="TextBox 5">
            <a:extLst>
              <a:ext uri="{FF2B5EF4-FFF2-40B4-BE49-F238E27FC236}">
                <a16:creationId xmlns:a16="http://schemas.microsoft.com/office/drawing/2014/main" id="{CC67C700-919B-BD62-CC69-9E409A9228BA}"/>
              </a:ext>
            </a:extLst>
          </p:cNvPr>
          <p:cNvSpPr txBox="1"/>
          <p:nvPr/>
        </p:nvSpPr>
        <p:spPr>
          <a:xfrm>
            <a:off x="550863" y="1252072"/>
            <a:ext cx="7534899" cy="562911"/>
          </a:xfrm>
          <a:prstGeom prst="rect">
            <a:avLst/>
          </a:prstGeom>
          <a:noFill/>
        </p:spPr>
        <p:txBody>
          <a:bodyPr wrap="square" rtlCol="0">
            <a:spAutoFit/>
          </a:bodyPr>
          <a:lstStyle/>
          <a:p>
            <a:pPr>
              <a:lnSpc>
                <a:spcPct val="200000"/>
              </a:lnSpc>
            </a:pPr>
            <a:r>
              <a:rPr lang="en-US" b="1" dirty="0"/>
              <a:t>(Local Interpretable Model Agnostic) </a:t>
            </a:r>
          </a:p>
        </p:txBody>
      </p:sp>
      <p:sp>
        <p:nvSpPr>
          <p:cNvPr id="3" name="TextBox 2">
            <a:extLst>
              <a:ext uri="{FF2B5EF4-FFF2-40B4-BE49-F238E27FC236}">
                <a16:creationId xmlns:a16="http://schemas.microsoft.com/office/drawing/2014/main" id="{1068B866-FCB0-9F05-7E86-35DCEF5AA704}"/>
              </a:ext>
            </a:extLst>
          </p:cNvPr>
          <p:cNvSpPr txBox="1"/>
          <p:nvPr/>
        </p:nvSpPr>
        <p:spPr>
          <a:xfrm>
            <a:off x="720984" y="2179674"/>
            <a:ext cx="6317770" cy="2224904"/>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t>Generates explanations for the model’s predictions on the given image and visualizes the important regions that contribute in the result.</a:t>
            </a:r>
          </a:p>
          <a:p>
            <a:pPr marL="285750" indent="-285750">
              <a:lnSpc>
                <a:spcPct val="200000"/>
              </a:lnSpc>
              <a:buFont typeface="Wingdings" panose="05000000000000000000" pitchFamily="2" charset="2"/>
              <a:buChar char="ü"/>
            </a:pPr>
            <a:endParaRPr lang="en-US" dirty="0"/>
          </a:p>
        </p:txBody>
      </p:sp>
      <p:pic>
        <p:nvPicPr>
          <p:cNvPr id="5" name="Picture 4">
            <a:extLst>
              <a:ext uri="{FF2B5EF4-FFF2-40B4-BE49-F238E27FC236}">
                <a16:creationId xmlns:a16="http://schemas.microsoft.com/office/drawing/2014/main" id="{62456C69-A310-0A33-F740-B8CE774394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5763" y="1448166"/>
            <a:ext cx="4285253" cy="4250971"/>
          </a:xfrm>
          <a:prstGeom prst="rect">
            <a:avLst/>
          </a:prstGeom>
        </p:spPr>
      </p:pic>
    </p:spTree>
    <p:extLst>
      <p:ext uri="{BB962C8B-B14F-4D97-AF65-F5344CB8AC3E}">
        <p14:creationId xmlns:p14="http://schemas.microsoft.com/office/powerpoint/2010/main" val="11575440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550863" y="550801"/>
            <a:ext cx="11090275" cy="604231"/>
          </a:xfrm>
          <a:noFill/>
        </p:spPr>
        <p:txBody>
          <a:bodyPr anchor="t">
            <a:noAutofit/>
          </a:bodyPr>
          <a:lstStyle/>
          <a:p>
            <a:r>
              <a:rPr lang="en-US" dirty="0"/>
              <a:t>Explainability - SHAP</a:t>
            </a:r>
          </a:p>
        </p:txBody>
      </p:sp>
      <p:sp>
        <p:nvSpPr>
          <p:cNvPr id="7" name="Slide Number Placeholder 6">
            <a:extLst>
              <a:ext uri="{FF2B5EF4-FFF2-40B4-BE49-F238E27FC236}">
                <a16:creationId xmlns:a16="http://schemas.microsoft.com/office/drawing/2014/main" id="{45D48DE6-6013-ADFA-E130-ABE489C40387}"/>
              </a:ext>
            </a:extLst>
          </p:cNvPr>
          <p:cNvSpPr>
            <a:spLocks noGrp="1"/>
          </p:cNvSpPr>
          <p:nvPr>
            <p:ph type="sldNum" sz="quarter" idx="12"/>
          </p:nvPr>
        </p:nvSpPr>
        <p:spPr/>
        <p:txBody>
          <a:bodyPr/>
          <a:lstStyle/>
          <a:p>
            <a:fld id="{CBD12358-51D2-46B3-9BDE-DF29528B9454}" type="slidenum">
              <a:rPr lang="en-US" smtClean="0"/>
              <a:t>27</a:t>
            </a:fld>
            <a:endParaRPr lang="en-US" dirty="0"/>
          </a:p>
        </p:txBody>
      </p:sp>
      <p:sp>
        <p:nvSpPr>
          <p:cNvPr id="6" name="TextBox 5">
            <a:extLst>
              <a:ext uri="{FF2B5EF4-FFF2-40B4-BE49-F238E27FC236}">
                <a16:creationId xmlns:a16="http://schemas.microsoft.com/office/drawing/2014/main" id="{CC67C700-919B-BD62-CC69-9E409A9228BA}"/>
              </a:ext>
            </a:extLst>
          </p:cNvPr>
          <p:cNvSpPr txBox="1"/>
          <p:nvPr/>
        </p:nvSpPr>
        <p:spPr>
          <a:xfrm>
            <a:off x="550862" y="1379663"/>
            <a:ext cx="8178467" cy="3332900"/>
          </a:xfrm>
          <a:prstGeom prst="rect">
            <a:avLst/>
          </a:prstGeom>
          <a:noFill/>
        </p:spPr>
        <p:txBody>
          <a:bodyPr wrap="square" rtlCol="0">
            <a:spAutoFit/>
          </a:bodyPr>
          <a:lstStyle/>
          <a:p>
            <a:pPr marL="285750" indent="-285750">
              <a:lnSpc>
                <a:spcPct val="200000"/>
              </a:lnSpc>
              <a:buFont typeface="Wingdings" panose="05000000000000000000" pitchFamily="2" charset="2"/>
              <a:buChar char="ü"/>
            </a:pPr>
            <a:r>
              <a:rPr lang="en-GB" dirty="0"/>
              <a:t>It is based on Shapley values from cooperative game theory and is designed to provide consistent and accurate feature importance scores</a:t>
            </a:r>
          </a:p>
          <a:p>
            <a:pPr marL="285750" indent="-285750">
              <a:lnSpc>
                <a:spcPct val="200000"/>
              </a:lnSpc>
              <a:buFont typeface="Wingdings" panose="05000000000000000000" pitchFamily="2" charset="2"/>
              <a:buChar char="ü"/>
            </a:pPr>
            <a:r>
              <a:rPr lang="en-GB" dirty="0"/>
              <a:t>It generate heatmap to highlight the region.</a:t>
            </a:r>
          </a:p>
          <a:p>
            <a:pPr marL="285750" indent="-285750">
              <a:lnSpc>
                <a:spcPct val="200000"/>
              </a:lnSpc>
              <a:buFont typeface="Wingdings" panose="05000000000000000000" pitchFamily="2" charset="2"/>
              <a:buChar char="ü"/>
            </a:pPr>
            <a:r>
              <a:rPr lang="en-GB" dirty="0">
                <a:solidFill>
                  <a:srgbClr val="FF0000"/>
                </a:solidFill>
              </a:rPr>
              <a:t>Red </a:t>
            </a:r>
            <a:r>
              <a:rPr lang="en-GB" dirty="0">
                <a:sym typeface="Wingdings" panose="05000000000000000000" pitchFamily="2" charset="2"/>
              </a:rPr>
              <a:t> </a:t>
            </a:r>
            <a:r>
              <a:rPr lang="en-GB" dirty="0">
                <a:solidFill>
                  <a:srgbClr val="FFFF00"/>
                </a:solidFill>
                <a:sym typeface="Wingdings" panose="05000000000000000000" pitchFamily="2" charset="2"/>
              </a:rPr>
              <a:t>Positive Contribution</a:t>
            </a:r>
            <a:endParaRPr lang="en-GB" dirty="0">
              <a:solidFill>
                <a:srgbClr val="FFFF00"/>
              </a:solidFill>
            </a:endParaRPr>
          </a:p>
          <a:p>
            <a:pPr marL="285750" indent="-285750">
              <a:lnSpc>
                <a:spcPct val="200000"/>
              </a:lnSpc>
              <a:buFont typeface="Wingdings" panose="05000000000000000000" pitchFamily="2" charset="2"/>
              <a:buChar char="ü"/>
            </a:pPr>
            <a:r>
              <a:rPr lang="en-GB" dirty="0">
                <a:solidFill>
                  <a:srgbClr val="0070C0"/>
                </a:solidFill>
              </a:rPr>
              <a:t>Blue</a:t>
            </a:r>
            <a:r>
              <a:rPr lang="en-GB" dirty="0"/>
              <a:t> </a:t>
            </a:r>
            <a:r>
              <a:rPr lang="en-GB" dirty="0">
                <a:sym typeface="Wingdings" panose="05000000000000000000" pitchFamily="2" charset="2"/>
              </a:rPr>
              <a:t> </a:t>
            </a:r>
            <a:r>
              <a:rPr lang="en-GB" dirty="0">
                <a:solidFill>
                  <a:srgbClr val="FFFF00"/>
                </a:solidFill>
                <a:sym typeface="Wingdings" panose="05000000000000000000" pitchFamily="2" charset="2"/>
              </a:rPr>
              <a:t>Negative Contribution</a:t>
            </a:r>
            <a:endParaRPr lang="en-GB" dirty="0">
              <a:solidFill>
                <a:srgbClr val="FFFF00"/>
              </a:solidFill>
            </a:endParaRPr>
          </a:p>
          <a:p>
            <a:pPr marL="285750" indent="-285750">
              <a:lnSpc>
                <a:spcPct val="200000"/>
              </a:lnSpc>
              <a:buFont typeface="Wingdings" panose="05000000000000000000" pitchFamily="2" charset="2"/>
              <a:buChar char="ü"/>
            </a:pPr>
            <a:endParaRPr lang="en-US" dirty="0"/>
          </a:p>
        </p:txBody>
      </p:sp>
      <p:pic>
        <p:nvPicPr>
          <p:cNvPr id="4" name="Picture 3">
            <a:extLst>
              <a:ext uri="{FF2B5EF4-FFF2-40B4-BE49-F238E27FC236}">
                <a16:creationId xmlns:a16="http://schemas.microsoft.com/office/drawing/2014/main" id="{1E401155-1A18-88BC-22B0-73D35486E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5788" y="3147237"/>
            <a:ext cx="7291034" cy="3159962"/>
          </a:xfrm>
          <a:prstGeom prst="rect">
            <a:avLst/>
          </a:prstGeom>
        </p:spPr>
      </p:pic>
    </p:spTree>
    <p:extLst>
      <p:ext uri="{BB962C8B-B14F-4D97-AF65-F5344CB8AC3E}">
        <p14:creationId xmlns:p14="http://schemas.microsoft.com/office/powerpoint/2010/main" val="219955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ctr"/>
          <a:lstStyle/>
          <a:p>
            <a:r>
              <a:rPr lang="en-US" dirty="0"/>
              <a:t>Introduction</a:t>
            </a:r>
          </a:p>
        </p:txBody>
      </p:sp>
      <p:pic>
        <p:nvPicPr>
          <p:cNvPr id="11" name="Picture Placeholder 15" descr="Data points digital background">
            <a:extLst>
              <a:ext uri="{FF2B5EF4-FFF2-40B4-BE49-F238E27FC236}">
                <a16:creationId xmlns:a16="http://schemas.microsoft.com/office/drawing/2014/main" id="{A496DCE5-C34A-22C2-A9D8-E90DFC8CE86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52" b="52"/>
          <a:stretch/>
        </p:blipFill>
        <p:spPr/>
      </p:pic>
      <p:sp>
        <p:nvSpPr>
          <p:cNvPr id="2" name="Slide Number Placeholder 1">
            <a:extLst>
              <a:ext uri="{FF2B5EF4-FFF2-40B4-BE49-F238E27FC236}">
                <a16:creationId xmlns:a16="http://schemas.microsoft.com/office/drawing/2014/main" id="{4052A82D-62E3-E749-AEA9-F7123004DE68}"/>
              </a:ext>
            </a:extLst>
          </p:cNvPr>
          <p:cNvSpPr>
            <a:spLocks noGrp="1"/>
          </p:cNvSpPr>
          <p:nvPr>
            <p:ph type="sldNum" sz="quarter" idx="12"/>
          </p:nvPr>
        </p:nvSpPr>
        <p:spPr/>
        <p:txBody>
          <a:bodyPr/>
          <a:lstStyle/>
          <a:p>
            <a:fld id="{CBD12358-51D2-46B3-9BDE-DF29528B9454}" type="slidenum">
              <a:rPr lang="en-US" smtClean="0"/>
              <a:t>3</a:t>
            </a:fld>
            <a:endParaRPr lang="en-US" dirty="0"/>
          </a:p>
        </p:txBody>
      </p:sp>
    </p:spTree>
    <p:extLst>
      <p:ext uri="{BB962C8B-B14F-4D97-AF65-F5344CB8AC3E}">
        <p14:creationId xmlns:p14="http://schemas.microsoft.com/office/powerpoint/2010/main" val="1839748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550862" y="196900"/>
            <a:ext cx="9243377" cy="930860"/>
          </a:xfrm>
          <a:noFill/>
        </p:spPr>
        <p:txBody>
          <a:bodyPr>
            <a:noAutofit/>
          </a:bodyPr>
          <a:lstStyle/>
          <a:p>
            <a:r>
              <a:rPr lang="en-US" dirty="0">
                <a:latin typeface="Arial" panose="020B0604020202020204" pitchFamily="34" charset="0"/>
                <a:cs typeface="Arial" panose="020B0604020202020204" pitchFamily="34" charset="0"/>
              </a:rPr>
              <a:t>Problem Statement</a:t>
            </a:r>
          </a:p>
        </p:txBody>
      </p:sp>
      <p:sp>
        <p:nvSpPr>
          <p:cNvPr id="3" name="Subtitle 2">
            <a:extLst>
              <a:ext uri="{FF2B5EF4-FFF2-40B4-BE49-F238E27FC236}">
                <a16:creationId xmlns:a16="http://schemas.microsoft.com/office/drawing/2014/main" id="{72446868-83F0-CEEF-5E60-6D55C93B523F}"/>
              </a:ext>
            </a:extLst>
          </p:cNvPr>
          <p:cNvSpPr>
            <a:spLocks noGrp="1"/>
          </p:cNvSpPr>
          <p:nvPr>
            <p:ph type="subTitle" idx="1"/>
          </p:nvPr>
        </p:nvSpPr>
        <p:spPr>
          <a:xfrm>
            <a:off x="638710" y="1574800"/>
            <a:ext cx="10547450" cy="3413760"/>
          </a:xfrm>
          <a:noFill/>
        </p:spPr>
        <p:txBody>
          <a:bodyPr/>
          <a:lstStyle/>
          <a:p>
            <a:pPr>
              <a:lnSpc>
                <a:spcPct val="150000"/>
              </a:lnSpc>
            </a:pPr>
            <a:r>
              <a:rPr lang="en-US" dirty="0"/>
              <a:t>In this era of Artificial Intelligence (AI) its necessary to understand how the deployment of any model work correctly specially in the case of HealthCare where we deal with the detection of  Brain Tumor, Tuberculosis and other critical diseases with the help of chest X-ray, CT scan and MRI etc. To explain the working and discuss the major features which contribute in the positive and negative of result, to a laymen is possible through Explainable Artificial Intelligence (X-AI).</a:t>
            </a:r>
          </a:p>
        </p:txBody>
      </p:sp>
      <p:sp>
        <p:nvSpPr>
          <p:cNvPr id="6" name="Slide Number Placeholder 5">
            <a:extLst>
              <a:ext uri="{FF2B5EF4-FFF2-40B4-BE49-F238E27FC236}">
                <a16:creationId xmlns:a16="http://schemas.microsoft.com/office/drawing/2014/main" id="{4679E2F0-0172-7B98-569A-36C8F54C6F20}"/>
              </a:ext>
            </a:extLst>
          </p:cNvPr>
          <p:cNvSpPr>
            <a:spLocks noGrp="1"/>
          </p:cNvSpPr>
          <p:nvPr>
            <p:ph type="sldNum" sz="quarter" idx="12"/>
          </p:nvPr>
        </p:nvSpPr>
        <p:spPr/>
        <p:txBody>
          <a:bodyPr/>
          <a:lstStyle/>
          <a:p>
            <a:fld id="{CBD12358-51D2-46B3-9BDE-DF29528B9454}" type="slidenum">
              <a:rPr lang="en-US" smtClean="0"/>
              <a:t>4</a:t>
            </a:fld>
            <a:endParaRPr lang="en-US" dirty="0"/>
          </a:p>
        </p:txBody>
      </p:sp>
    </p:spTree>
    <p:extLst>
      <p:ext uri="{BB962C8B-B14F-4D97-AF65-F5344CB8AC3E}">
        <p14:creationId xmlns:p14="http://schemas.microsoft.com/office/powerpoint/2010/main" val="1388592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2" y="498475"/>
            <a:ext cx="7960421" cy="1025526"/>
          </a:xfrm>
        </p:spPr>
        <p:txBody>
          <a:bodyPr/>
          <a:lstStyle/>
          <a:p>
            <a:r>
              <a:rPr lang="en-US" dirty="0"/>
              <a:t>What is tuberculosis?</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550862" y="1524001"/>
            <a:ext cx="9781858" cy="3979625"/>
          </a:xfrm>
        </p:spPr>
        <p:txBody>
          <a:bodyPr/>
          <a:lstStyle/>
          <a:p>
            <a:r>
              <a:rPr lang="en-GB" dirty="0"/>
              <a:t>An infectious bacterial disease characterized by the growth of nodules (tubercles) in the tissues, especially the lungs.</a:t>
            </a:r>
          </a:p>
          <a:p>
            <a:r>
              <a:rPr lang="en-GB" dirty="0"/>
              <a:t>Death  1.3 Million people</a:t>
            </a:r>
          </a:p>
          <a:p>
            <a:r>
              <a:rPr lang="en-GB" dirty="0"/>
              <a:t>Effected People 10.6 Million</a:t>
            </a:r>
          </a:p>
          <a:p>
            <a:r>
              <a:rPr lang="en-GB" dirty="0"/>
              <a:t>About a quarter of the global population is estimated to have been infected with TB bacteria.</a:t>
            </a:r>
          </a:p>
          <a:p>
            <a:endParaRPr lang="en-US" dirty="0"/>
          </a:p>
        </p:txBody>
      </p:sp>
      <p:sp>
        <p:nvSpPr>
          <p:cNvPr id="4" name="TextBox 3">
            <a:extLst>
              <a:ext uri="{FF2B5EF4-FFF2-40B4-BE49-F238E27FC236}">
                <a16:creationId xmlns:a16="http://schemas.microsoft.com/office/drawing/2014/main" id="{AAA79FF7-3E0A-2AAA-4CDB-E088538DBBE2}"/>
              </a:ext>
            </a:extLst>
          </p:cNvPr>
          <p:cNvSpPr txBox="1"/>
          <p:nvPr/>
        </p:nvSpPr>
        <p:spPr>
          <a:xfrm>
            <a:off x="9948863" y="5682253"/>
            <a:ext cx="1486645" cy="646331"/>
          </a:xfrm>
          <a:prstGeom prst="rect">
            <a:avLst/>
          </a:prstGeom>
          <a:noFill/>
        </p:spPr>
        <p:txBody>
          <a:bodyPr wrap="square" rtlCol="0">
            <a:spAutoFit/>
          </a:bodyPr>
          <a:lstStyle/>
          <a:p>
            <a:r>
              <a:rPr lang="en-US" dirty="0"/>
              <a:t>Reference:</a:t>
            </a:r>
          </a:p>
          <a:p>
            <a:r>
              <a:rPr lang="en-US" dirty="0">
                <a:hlinkClick r:id="rId3"/>
              </a:rPr>
              <a:t>WHO</a:t>
            </a:r>
            <a:endParaRPr lang="en-US" dirty="0"/>
          </a:p>
        </p:txBody>
      </p:sp>
      <p:sp>
        <p:nvSpPr>
          <p:cNvPr id="5" name="Slide Number Placeholder 4">
            <a:extLst>
              <a:ext uri="{FF2B5EF4-FFF2-40B4-BE49-F238E27FC236}">
                <a16:creationId xmlns:a16="http://schemas.microsoft.com/office/drawing/2014/main" id="{704DFCEC-3E15-4A9E-C413-629F76B6781C}"/>
              </a:ext>
            </a:extLst>
          </p:cNvPr>
          <p:cNvSpPr>
            <a:spLocks noGrp="1"/>
          </p:cNvSpPr>
          <p:nvPr>
            <p:ph type="sldNum" sz="quarter" idx="12"/>
          </p:nvPr>
        </p:nvSpPr>
        <p:spPr/>
        <p:txBody>
          <a:bodyPr/>
          <a:lstStyle/>
          <a:p>
            <a:fld id="{DBA1B0FB-D917-4C8C-928F-313BD683BF39}" type="slidenum">
              <a:rPr lang="en-US" smtClean="0"/>
              <a:t>5</a:t>
            </a:fld>
            <a:endParaRPr lang="en-US" dirty="0"/>
          </a:p>
        </p:txBody>
      </p:sp>
    </p:spTree>
    <p:extLst>
      <p:ext uri="{BB962C8B-B14F-4D97-AF65-F5344CB8AC3E}">
        <p14:creationId xmlns:p14="http://schemas.microsoft.com/office/powerpoint/2010/main" val="652841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2" y="498475"/>
            <a:ext cx="7960421" cy="1025526"/>
          </a:xfrm>
        </p:spPr>
        <p:txBody>
          <a:bodyPr/>
          <a:lstStyle/>
          <a:p>
            <a:r>
              <a:rPr lang="en-US" dirty="0"/>
              <a:t>Symptoms</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550862" y="1524001"/>
            <a:ext cx="9781858" cy="3979625"/>
          </a:xfrm>
        </p:spPr>
        <p:txBody>
          <a:bodyPr/>
          <a:lstStyle/>
          <a:p>
            <a:r>
              <a:rPr lang="en-GB" dirty="0"/>
              <a:t>prolonged cough (sometimes with blood)</a:t>
            </a:r>
          </a:p>
          <a:p>
            <a:r>
              <a:rPr lang="en-GB" dirty="0"/>
              <a:t>chest pain</a:t>
            </a:r>
          </a:p>
          <a:p>
            <a:r>
              <a:rPr lang="en-GB" dirty="0"/>
              <a:t>weakness</a:t>
            </a:r>
          </a:p>
          <a:p>
            <a:r>
              <a:rPr lang="en-GB" dirty="0"/>
              <a:t>fatigue</a:t>
            </a:r>
          </a:p>
          <a:p>
            <a:r>
              <a:rPr lang="en-GB" dirty="0"/>
              <a:t>weight loss</a:t>
            </a:r>
          </a:p>
          <a:p>
            <a:r>
              <a:rPr lang="en-GB" dirty="0"/>
              <a:t>fever</a:t>
            </a:r>
          </a:p>
          <a:p>
            <a:r>
              <a:rPr lang="en-GB" dirty="0"/>
              <a:t>night sweats</a:t>
            </a:r>
            <a:endParaRPr lang="en-US" dirty="0"/>
          </a:p>
        </p:txBody>
      </p:sp>
      <p:sp>
        <p:nvSpPr>
          <p:cNvPr id="4" name="TextBox 3">
            <a:extLst>
              <a:ext uri="{FF2B5EF4-FFF2-40B4-BE49-F238E27FC236}">
                <a16:creationId xmlns:a16="http://schemas.microsoft.com/office/drawing/2014/main" id="{AAA79FF7-3E0A-2AAA-4CDB-E088538DBBE2}"/>
              </a:ext>
            </a:extLst>
          </p:cNvPr>
          <p:cNvSpPr txBox="1"/>
          <p:nvPr/>
        </p:nvSpPr>
        <p:spPr>
          <a:xfrm>
            <a:off x="9948863" y="5693270"/>
            <a:ext cx="1692274" cy="646331"/>
          </a:xfrm>
          <a:prstGeom prst="rect">
            <a:avLst/>
          </a:prstGeom>
          <a:noFill/>
        </p:spPr>
        <p:txBody>
          <a:bodyPr wrap="square" rtlCol="0">
            <a:spAutoFit/>
          </a:bodyPr>
          <a:lstStyle/>
          <a:p>
            <a:r>
              <a:rPr lang="en-US" dirty="0"/>
              <a:t>Reference:</a:t>
            </a:r>
          </a:p>
          <a:p>
            <a:r>
              <a:rPr lang="en-US" dirty="0">
                <a:hlinkClick r:id="rId3"/>
              </a:rPr>
              <a:t>WHO</a:t>
            </a:r>
            <a:endParaRPr lang="en-US" dirty="0"/>
          </a:p>
        </p:txBody>
      </p:sp>
      <p:sp>
        <p:nvSpPr>
          <p:cNvPr id="5" name="Slide Number Placeholder 4">
            <a:extLst>
              <a:ext uri="{FF2B5EF4-FFF2-40B4-BE49-F238E27FC236}">
                <a16:creationId xmlns:a16="http://schemas.microsoft.com/office/drawing/2014/main" id="{8BD2FADB-C4D1-05D0-53D5-62A56A696FB1}"/>
              </a:ext>
            </a:extLst>
          </p:cNvPr>
          <p:cNvSpPr>
            <a:spLocks noGrp="1"/>
          </p:cNvSpPr>
          <p:nvPr>
            <p:ph type="sldNum" sz="quarter" idx="12"/>
          </p:nvPr>
        </p:nvSpPr>
        <p:spPr/>
        <p:txBody>
          <a:bodyPr/>
          <a:lstStyle/>
          <a:p>
            <a:fld id="{DBA1B0FB-D917-4C8C-928F-313BD683BF39}" type="slidenum">
              <a:rPr lang="en-US" smtClean="0"/>
              <a:t>6</a:t>
            </a:fld>
            <a:endParaRPr lang="en-US" dirty="0"/>
          </a:p>
        </p:txBody>
      </p:sp>
    </p:spTree>
    <p:extLst>
      <p:ext uri="{BB962C8B-B14F-4D97-AF65-F5344CB8AC3E}">
        <p14:creationId xmlns:p14="http://schemas.microsoft.com/office/powerpoint/2010/main" val="2150821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2" y="498475"/>
            <a:ext cx="7960421" cy="1025526"/>
          </a:xfrm>
        </p:spPr>
        <p:txBody>
          <a:bodyPr/>
          <a:lstStyle/>
          <a:p>
            <a:r>
              <a:rPr lang="en-US" dirty="0"/>
              <a:t>Abstract</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550862" y="1524001"/>
            <a:ext cx="9781858" cy="3979625"/>
          </a:xfrm>
        </p:spPr>
        <p:txBody>
          <a:bodyPr>
            <a:normAutofit lnSpcReduction="10000"/>
          </a:bodyPr>
          <a:lstStyle/>
          <a:p>
            <a:pPr marL="0" indent="0">
              <a:lnSpc>
                <a:spcPct val="200000"/>
              </a:lnSpc>
              <a:buNone/>
            </a:pPr>
            <a:r>
              <a:rPr lang="en-GB" sz="2000" dirty="0"/>
              <a:t>As the  TB is the critical disease and second most killing after COVID, so its necessary to utilize every step to prevent and diagnose this disease immediately. This Machine Learning model helps to predict best result either the given Chest X-ray have positive or Negative TB. For the accurate and fast result we use Vision Transformer (</a:t>
            </a:r>
            <a:r>
              <a:rPr lang="en-GB" sz="2000" dirty="0" err="1"/>
              <a:t>ViT</a:t>
            </a:r>
            <a:r>
              <a:rPr lang="en-GB" sz="2000" dirty="0"/>
              <a:t>) rather than Convolutional Neural Network (CNN). We obtained the accuracy and confusion matrix with  accuracy of 97%. For best explanation of output generated by model we use Explainable Artificial Intelligence (X-AI) models to highlight the effected regions</a:t>
            </a:r>
          </a:p>
        </p:txBody>
      </p:sp>
      <p:sp>
        <p:nvSpPr>
          <p:cNvPr id="5" name="Slide Number Placeholder 4">
            <a:extLst>
              <a:ext uri="{FF2B5EF4-FFF2-40B4-BE49-F238E27FC236}">
                <a16:creationId xmlns:a16="http://schemas.microsoft.com/office/drawing/2014/main" id="{355FD09C-8111-85F6-853F-BC8B105A2006}"/>
              </a:ext>
            </a:extLst>
          </p:cNvPr>
          <p:cNvSpPr>
            <a:spLocks noGrp="1"/>
          </p:cNvSpPr>
          <p:nvPr>
            <p:ph type="sldNum" sz="quarter" idx="12"/>
          </p:nvPr>
        </p:nvSpPr>
        <p:spPr/>
        <p:txBody>
          <a:bodyPr/>
          <a:lstStyle/>
          <a:p>
            <a:fld id="{DBA1B0FB-D917-4C8C-928F-313BD683BF39}" type="slidenum">
              <a:rPr lang="en-US" smtClean="0"/>
              <a:t>7</a:t>
            </a:fld>
            <a:endParaRPr lang="en-US" dirty="0"/>
          </a:p>
        </p:txBody>
      </p:sp>
    </p:spTree>
    <p:extLst>
      <p:ext uri="{BB962C8B-B14F-4D97-AF65-F5344CB8AC3E}">
        <p14:creationId xmlns:p14="http://schemas.microsoft.com/office/powerpoint/2010/main" val="1829791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descr="Data Points Digital background">
            <a:extLst>
              <a:ext uri="{FF2B5EF4-FFF2-40B4-BE49-F238E27FC236}">
                <a16:creationId xmlns:a16="http://schemas.microsoft.com/office/drawing/2014/main" id="{1358CD3B-43A8-5BF7-2E60-B0563F068D11}"/>
              </a:ext>
            </a:extLst>
          </p:cNvPr>
          <p:cNvPicPr>
            <a:picLocks noGrp="1" noChangeAspect="1"/>
          </p:cNvPicPr>
          <p:nvPr>
            <p:ph type="pic" sz="quarter" idx="13"/>
          </p:nvPr>
        </p:nvPicPr>
        <p:blipFill>
          <a:blip r:embed="rId3">
            <a:alphaModFix amt="45000"/>
            <a:extLst>
              <a:ext uri="{28A0092B-C50C-407E-A947-70E740481C1C}">
                <a14:useLocalDpi xmlns:a14="http://schemas.microsoft.com/office/drawing/2010/main" val="0"/>
              </a:ext>
            </a:extLst>
          </a:blip>
          <a:srcRect/>
          <a:stretch/>
        </p:blipFill>
        <p:spPr/>
      </p:pic>
      <p:sp>
        <p:nvSpPr>
          <p:cNvPr id="7" name="Title 6">
            <a:extLst>
              <a:ext uri="{FF2B5EF4-FFF2-40B4-BE49-F238E27FC236}">
                <a16:creationId xmlns:a16="http://schemas.microsoft.com/office/drawing/2014/main" id="{8A84D4AF-8D29-5A55-F3F8-1E928E3B08FF}"/>
              </a:ext>
            </a:extLst>
          </p:cNvPr>
          <p:cNvSpPr>
            <a:spLocks noGrp="1"/>
          </p:cNvSpPr>
          <p:nvPr>
            <p:ph type="ctrTitle"/>
          </p:nvPr>
        </p:nvSpPr>
        <p:spPr/>
        <p:txBody>
          <a:bodyPr/>
          <a:lstStyle/>
          <a:p>
            <a:r>
              <a:rPr lang="en-US" dirty="0"/>
              <a:t>Methodology</a:t>
            </a:r>
          </a:p>
        </p:txBody>
      </p:sp>
      <p:sp>
        <p:nvSpPr>
          <p:cNvPr id="4" name="Slide Number Placeholder 3">
            <a:extLst>
              <a:ext uri="{FF2B5EF4-FFF2-40B4-BE49-F238E27FC236}">
                <a16:creationId xmlns:a16="http://schemas.microsoft.com/office/drawing/2014/main" id="{7CA4568F-D781-8730-F0FE-EB32D678C764}"/>
              </a:ext>
            </a:extLst>
          </p:cNvPr>
          <p:cNvSpPr>
            <a:spLocks noGrp="1"/>
          </p:cNvSpPr>
          <p:nvPr>
            <p:ph type="sldNum" sz="quarter" idx="12"/>
          </p:nvPr>
        </p:nvSpPr>
        <p:spPr/>
        <p:txBody>
          <a:bodyPr/>
          <a:lstStyle/>
          <a:p>
            <a:fld id="{CBD12358-51D2-46B3-9BDE-DF29528B9454}" type="slidenum">
              <a:rPr lang="en-US" smtClean="0"/>
              <a:t>8</a:t>
            </a:fld>
            <a:endParaRPr lang="en-US" dirty="0"/>
          </a:p>
        </p:txBody>
      </p:sp>
    </p:spTree>
    <p:extLst>
      <p:ext uri="{BB962C8B-B14F-4D97-AF65-F5344CB8AC3E}">
        <p14:creationId xmlns:p14="http://schemas.microsoft.com/office/powerpoint/2010/main" val="2855514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6CC09F-7383-3A4C-555C-35DA0BB4B76E}"/>
              </a:ext>
            </a:extLst>
          </p:cNvPr>
          <p:cNvSpPr>
            <a:spLocks noGrp="1"/>
          </p:cNvSpPr>
          <p:nvPr>
            <p:ph type="title"/>
          </p:nvPr>
        </p:nvSpPr>
        <p:spPr>
          <a:xfrm>
            <a:off x="550863" y="508635"/>
            <a:ext cx="11090274" cy="791845"/>
          </a:xfrm>
        </p:spPr>
        <p:txBody>
          <a:bodyPr/>
          <a:lstStyle/>
          <a:p>
            <a:r>
              <a:rPr lang="en-US" dirty="0"/>
              <a:t>Dataset</a:t>
            </a:r>
          </a:p>
        </p:txBody>
      </p:sp>
      <p:sp>
        <p:nvSpPr>
          <p:cNvPr id="6" name="Content Placeholder 5">
            <a:extLst>
              <a:ext uri="{FF2B5EF4-FFF2-40B4-BE49-F238E27FC236}">
                <a16:creationId xmlns:a16="http://schemas.microsoft.com/office/drawing/2014/main" id="{9BE7E655-DBBE-1E38-D543-EB34028F2F2B}"/>
              </a:ext>
            </a:extLst>
          </p:cNvPr>
          <p:cNvSpPr>
            <a:spLocks noGrp="1"/>
          </p:cNvSpPr>
          <p:nvPr>
            <p:ph sz="half" idx="1"/>
          </p:nvPr>
        </p:nvSpPr>
        <p:spPr>
          <a:xfrm>
            <a:off x="550863" y="1538375"/>
            <a:ext cx="9578658" cy="3995650"/>
          </a:xfrm>
        </p:spPr>
        <p:txBody>
          <a:bodyPr/>
          <a:lstStyle/>
          <a:p>
            <a:r>
              <a:rPr lang="en-US" dirty="0"/>
              <a:t>For the best interpretation, two datasets are used, we merge the two data sets into three parts.</a:t>
            </a:r>
          </a:p>
          <a:p>
            <a:endParaRPr lang="en-US" dirty="0"/>
          </a:p>
        </p:txBody>
      </p:sp>
      <p:graphicFrame>
        <p:nvGraphicFramePr>
          <p:cNvPr id="9" name="Table 8">
            <a:extLst>
              <a:ext uri="{FF2B5EF4-FFF2-40B4-BE49-F238E27FC236}">
                <a16:creationId xmlns:a16="http://schemas.microsoft.com/office/drawing/2014/main" id="{0C5B80AF-304F-AFBE-1C32-60C3F1AE8CF2}"/>
              </a:ext>
            </a:extLst>
          </p:cNvPr>
          <p:cNvGraphicFramePr>
            <a:graphicFrameLocks noGrp="1"/>
          </p:cNvGraphicFramePr>
          <p:nvPr>
            <p:extLst>
              <p:ext uri="{D42A27DB-BD31-4B8C-83A1-F6EECF244321}">
                <p14:modId xmlns:p14="http://schemas.microsoft.com/office/powerpoint/2010/main" val="3553340845"/>
              </p:ext>
            </p:extLst>
          </p:nvPr>
        </p:nvGraphicFramePr>
        <p:xfrm>
          <a:off x="550860" y="2872740"/>
          <a:ext cx="10919780" cy="2345266"/>
        </p:xfrm>
        <a:graphic>
          <a:graphicData uri="http://schemas.openxmlformats.org/drawingml/2006/table">
            <a:tbl>
              <a:tblPr firstRow="1" bandRow="1">
                <a:tableStyleId>{72833802-FEF1-4C79-8D5D-14CF1EAF98D9}</a:tableStyleId>
              </a:tblPr>
              <a:tblGrid>
                <a:gridCol w="2729945">
                  <a:extLst>
                    <a:ext uri="{9D8B030D-6E8A-4147-A177-3AD203B41FA5}">
                      <a16:colId xmlns:a16="http://schemas.microsoft.com/office/drawing/2014/main" val="3447715140"/>
                    </a:ext>
                  </a:extLst>
                </a:gridCol>
                <a:gridCol w="2729945">
                  <a:extLst>
                    <a:ext uri="{9D8B030D-6E8A-4147-A177-3AD203B41FA5}">
                      <a16:colId xmlns:a16="http://schemas.microsoft.com/office/drawing/2014/main" val="2469254951"/>
                    </a:ext>
                  </a:extLst>
                </a:gridCol>
                <a:gridCol w="2729945">
                  <a:extLst>
                    <a:ext uri="{9D8B030D-6E8A-4147-A177-3AD203B41FA5}">
                      <a16:colId xmlns:a16="http://schemas.microsoft.com/office/drawing/2014/main" val="4192563752"/>
                    </a:ext>
                  </a:extLst>
                </a:gridCol>
                <a:gridCol w="2729945">
                  <a:extLst>
                    <a:ext uri="{9D8B030D-6E8A-4147-A177-3AD203B41FA5}">
                      <a16:colId xmlns:a16="http://schemas.microsoft.com/office/drawing/2014/main" val="2664088292"/>
                    </a:ext>
                  </a:extLst>
                </a:gridCol>
              </a:tblGrid>
              <a:tr h="715433">
                <a:tc>
                  <a:txBody>
                    <a:bodyPr/>
                    <a:lstStyle/>
                    <a:p>
                      <a:r>
                        <a:rPr lang="en-US" dirty="0"/>
                        <a:t>Dataset Name</a:t>
                      </a:r>
                    </a:p>
                  </a:txBody>
                  <a:tcPr/>
                </a:tc>
                <a:tc>
                  <a:txBody>
                    <a:bodyPr/>
                    <a:lstStyle/>
                    <a:p>
                      <a:r>
                        <a:rPr lang="en-US" dirty="0"/>
                        <a:t>Normal </a:t>
                      </a:r>
                    </a:p>
                  </a:txBody>
                  <a:tcPr/>
                </a:tc>
                <a:tc>
                  <a:txBody>
                    <a:bodyPr/>
                    <a:lstStyle/>
                    <a:p>
                      <a:r>
                        <a:rPr lang="en-US" dirty="0"/>
                        <a:t>Tuberculosis</a:t>
                      </a:r>
                    </a:p>
                  </a:txBody>
                  <a:tcPr/>
                </a:tc>
                <a:tc>
                  <a:txBody>
                    <a:bodyPr/>
                    <a:lstStyle/>
                    <a:p>
                      <a:r>
                        <a:rPr lang="en-US" dirty="0"/>
                        <a:t>Resource</a:t>
                      </a:r>
                    </a:p>
                  </a:txBody>
                  <a:tcPr/>
                </a:tc>
                <a:extLst>
                  <a:ext uri="{0D108BD9-81ED-4DB2-BD59-A6C34878D82A}">
                    <a16:rowId xmlns:a16="http://schemas.microsoft.com/office/drawing/2014/main" val="3389939267"/>
                  </a:ext>
                </a:extLst>
              </a:tr>
              <a:tr h="7154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tx1"/>
                          </a:solidFill>
                          <a:effectLst/>
                        </a:rPr>
                        <a:t>Tuberculosis Chest X-rays (Shenzhen)</a:t>
                      </a:r>
                      <a:endParaRPr lang="en-US" sz="1800" b="1" i="0" kern="1200" dirty="0">
                        <a:solidFill>
                          <a:schemeClr val="tx1"/>
                        </a:solidFill>
                        <a:effectLst/>
                        <a:latin typeface="+mn-lt"/>
                        <a:ea typeface="+mn-ea"/>
                        <a:cs typeface="+mn-cs"/>
                      </a:endParaRPr>
                    </a:p>
                  </a:txBody>
                  <a:tcPr/>
                </a:tc>
                <a:tc>
                  <a:txBody>
                    <a:bodyPr/>
                    <a:lstStyle/>
                    <a:p>
                      <a:r>
                        <a:rPr lang="en-US" dirty="0"/>
                        <a:t>326</a:t>
                      </a:r>
                    </a:p>
                  </a:txBody>
                  <a:tcPr/>
                </a:tc>
                <a:tc>
                  <a:txBody>
                    <a:bodyPr/>
                    <a:lstStyle/>
                    <a:p>
                      <a:r>
                        <a:rPr lang="en-US" dirty="0"/>
                        <a:t>336</a:t>
                      </a:r>
                    </a:p>
                  </a:txBody>
                  <a:tcPr/>
                </a:tc>
                <a:tc>
                  <a:txBody>
                    <a:bodyPr/>
                    <a:lstStyle/>
                    <a:p>
                      <a:r>
                        <a:rPr lang="en-US" dirty="0">
                          <a:hlinkClick r:id="rId3"/>
                        </a:rPr>
                        <a:t>Kaggle</a:t>
                      </a:r>
                      <a:endParaRPr lang="en-US" dirty="0"/>
                    </a:p>
                  </a:txBody>
                  <a:tcPr/>
                </a:tc>
                <a:extLst>
                  <a:ext uri="{0D108BD9-81ED-4DB2-BD59-A6C34878D82A}">
                    <a16:rowId xmlns:a16="http://schemas.microsoft.com/office/drawing/2014/main" val="3034124817"/>
                  </a:ext>
                </a:extLst>
              </a:tr>
              <a:tr h="71543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kern="1200" dirty="0">
                          <a:solidFill>
                            <a:schemeClr val="tx1"/>
                          </a:solidFill>
                          <a:effectLst/>
                        </a:rPr>
                        <a:t>Tuberculosis (TB) Chest X-ray Database</a:t>
                      </a:r>
                    </a:p>
                    <a:p>
                      <a:endParaRPr lang="en-US" dirty="0"/>
                    </a:p>
                  </a:txBody>
                  <a:tcPr/>
                </a:tc>
                <a:tc>
                  <a:txBody>
                    <a:bodyPr/>
                    <a:lstStyle/>
                    <a:p>
                      <a:r>
                        <a:rPr lang="en-US" dirty="0"/>
                        <a:t>3500 </a:t>
                      </a:r>
                    </a:p>
                  </a:txBody>
                  <a:tcPr/>
                </a:tc>
                <a:tc>
                  <a:txBody>
                    <a:bodyPr/>
                    <a:lstStyle/>
                    <a:p>
                      <a:r>
                        <a:rPr lang="en-US" dirty="0"/>
                        <a:t>700</a:t>
                      </a:r>
                    </a:p>
                  </a:txBody>
                  <a:tcPr/>
                </a:tc>
                <a:tc>
                  <a:txBody>
                    <a:bodyPr/>
                    <a:lstStyle/>
                    <a:p>
                      <a:r>
                        <a:rPr lang="en-US" dirty="0">
                          <a:hlinkClick r:id="rId4"/>
                        </a:rPr>
                        <a:t>Kaggle</a:t>
                      </a:r>
                      <a:endParaRPr lang="en-US" dirty="0"/>
                    </a:p>
                  </a:txBody>
                  <a:tcPr/>
                </a:tc>
                <a:extLst>
                  <a:ext uri="{0D108BD9-81ED-4DB2-BD59-A6C34878D82A}">
                    <a16:rowId xmlns:a16="http://schemas.microsoft.com/office/drawing/2014/main" val="1996760548"/>
                  </a:ext>
                </a:extLst>
              </a:tr>
            </a:tbl>
          </a:graphicData>
        </a:graphic>
      </p:graphicFrame>
      <p:sp>
        <p:nvSpPr>
          <p:cNvPr id="10" name="Slide Number Placeholder 9">
            <a:extLst>
              <a:ext uri="{FF2B5EF4-FFF2-40B4-BE49-F238E27FC236}">
                <a16:creationId xmlns:a16="http://schemas.microsoft.com/office/drawing/2014/main" id="{AB364B16-2354-A877-35D7-950F97154DAE}"/>
              </a:ext>
            </a:extLst>
          </p:cNvPr>
          <p:cNvSpPr>
            <a:spLocks noGrp="1"/>
          </p:cNvSpPr>
          <p:nvPr>
            <p:ph type="sldNum" sz="quarter" idx="12"/>
          </p:nvPr>
        </p:nvSpPr>
        <p:spPr/>
        <p:txBody>
          <a:bodyPr/>
          <a:lstStyle/>
          <a:p>
            <a:fld id="{DBA1B0FB-D917-4C8C-928F-313BD683BF39}" type="slidenum">
              <a:rPr lang="en-US" smtClean="0"/>
              <a:t>9</a:t>
            </a:fld>
            <a:endParaRPr lang="en-US" dirty="0"/>
          </a:p>
        </p:txBody>
      </p:sp>
    </p:spTree>
    <p:extLst>
      <p:ext uri="{BB962C8B-B14F-4D97-AF65-F5344CB8AC3E}">
        <p14:creationId xmlns:p14="http://schemas.microsoft.com/office/powerpoint/2010/main" val="233018862"/>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7783A8-901D-4F73-81D7-AA6841BEB3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F342EE1-43E5-4AFB-895D-B61B9656DC14}">
  <ds:schemaRefs>
    <ds:schemaRef ds:uri="http://schemas.microsoft.com/office/2006/documentManagement/types"/>
    <ds:schemaRef ds:uri="http://schemas.microsoft.com/sharepoint/v3"/>
    <ds:schemaRef ds:uri="http://purl.org/dc/dcmitype/"/>
    <ds:schemaRef ds:uri="http://purl.org/dc/elements/1.1/"/>
    <ds:schemaRef ds:uri="http://purl.org/dc/terms/"/>
    <ds:schemaRef ds:uri="http://schemas.microsoft.com/office/infopath/2007/PartnerControls"/>
    <ds:schemaRef ds:uri="http://schemas.microsoft.com/office/2006/metadata/properties"/>
    <ds:schemaRef ds:uri="http://www.w3.org/XML/1998/namespace"/>
    <ds:schemaRef ds:uri="http://schemas.openxmlformats.org/package/2006/metadata/core-properties"/>
    <ds:schemaRef ds:uri="230e9df3-be65-4c73-a93b-d1236ebd677e"/>
    <ds:schemaRef ds:uri="16c05727-aa75-4e4a-9b5f-8a80a1165891"/>
    <ds:schemaRef ds:uri="71af3243-3dd4-4a8d-8c0d-dd76da1f02a5"/>
  </ds:schemaRefs>
</ds:datastoreItem>
</file>

<file path=customXml/itemProps3.xml><?xml version="1.0" encoding="utf-8"?>
<ds:datastoreItem xmlns:ds="http://schemas.openxmlformats.org/officeDocument/2006/customXml" ds:itemID="{2F49CD38-5B57-4682-9FCE-B9174068D0A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3D float design</Template>
  <TotalTime>1837</TotalTime>
  <Words>927</Words>
  <Application>Microsoft Office PowerPoint</Application>
  <PresentationFormat>Widescreen</PresentationFormat>
  <Paragraphs>145</Paragraphs>
  <Slides>27</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Gill Sans MT</vt:lpstr>
      <vt:lpstr>Walbaum Display</vt:lpstr>
      <vt:lpstr>Wingdings</vt:lpstr>
      <vt:lpstr>3DFloatVTI</vt:lpstr>
      <vt:lpstr>An Explainable AI-Enabled Framework for Interpreting tuberculosis through Chest X-ray using ViT</vt:lpstr>
      <vt:lpstr>Agenda</vt:lpstr>
      <vt:lpstr>Introduction</vt:lpstr>
      <vt:lpstr>Problem Statement</vt:lpstr>
      <vt:lpstr>What is tuberculosis?</vt:lpstr>
      <vt:lpstr>Symptoms</vt:lpstr>
      <vt:lpstr>Abstract</vt:lpstr>
      <vt:lpstr>Methodology</vt:lpstr>
      <vt:lpstr>Dataset</vt:lpstr>
      <vt:lpstr>Dataset Distribution</vt:lpstr>
      <vt:lpstr>Vision Transformer</vt:lpstr>
      <vt:lpstr>Working</vt:lpstr>
      <vt:lpstr>Workflow Diagram</vt:lpstr>
      <vt:lpstr>Input</vt:lpstr>
      <vt:lpstr>Data Preprocessing</vt:lpstr>
      <vt:lpstr>Data Preprocessing</vt:lpstr>
      <vt:lpstr>Data Preprocessing</vt:lpstr>
      <vt:lpstr>Model Setup</vt:lpstr>
      <vt:lpstr>Model Setup</vt:lpstr>
      <vt:lpstr>Model Setup</vt:lpstr>
      <vt:lpstr>Model Training</vt:lpstr>
      <vt:lpstr>Model Training</vt:lpstr>
      <vt:lpstr>Model Training</vt:lpstr>
      <vt:lpstr>Evaluation and Prediction</vt:lpstr>
      <vt:lpstr>Evaluation and Prediction</vt:lpstr>
      <vt:lpstr>Explainability - LIME</vt:lpstr>
      <vt:lpstr>Explainability - SHAP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it's KaMrAn</dc:creator>
  <cp:lastModifiedBy>it's KaMrAn</cp:lastModifiedBy>
  <cp:revision>5</cp:revision>
  <dcterms:created xsi:type="dcterms:W3CDTF">2024-06-29T21:57:54Z</dcterms:created>
  <dcterms:modified xsi:type="dcterms:W3CDTF">2024-07-01T04:35:38Z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